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handoutMasterIdLst>
    <p:handoutMasterId r:id="rId19"/>
  </p:handoutMasterIdLst>
  <p:sldIdLst>
    <p:sldId id="347" r:id="rId3"/>
    <p:sldId id="348" r:id="rId4"/>
    <p:sldId id="421" r:id="rId5"/>
    <p:sldId id="349" r:id="rId6"/>
    <p:sldId id="422" r:id="rId7"/>
    <p:sldId id="423" r:id="rId8"/>
    <p:sldId id="367" r:id="rId9"/>
    <p:sldId id="424" r:id="rId11"/>
    <p:sldId id="413" r:id="rId12"/>
    <p:sldId id="414" r:id="rId13"/>
    <p:sldId id="415" r:id="rId14"/>
    <p:sldId id="425" r:id="rId15"/>
    <p:sldId id="426" r:id="rId16"/>
    <p:sldId id="427" r:id="rId17"/>
    <p:sldId id="370" r:id="rId18"/>
  </p:sldIdLst>
  <p:sldSz cx="12192000" cy="6858000"/>
  <p:notesSz cx="6858000" cy="9144000"/>
  <p:embeddedFontLst>
    <p:embeddedFont>
      <p:font typeface="SimSun" panose="02010600030101010101" pitchFamily="2" charset="-122"/>
      <p:regular r:id="rId23"/>
    </p:embeddedFont>
    <p:embeddedFont>
      <p:font typeface="Gilroy" panose="00000400000000000000" charset="0"/>
      <p:regular r:id="rId24"/>
    </p:embeddedFont>
    <p:embeddedFont>
      <p:font typeface="Arial Black" panose="020B0A04020102020204" charset="0"/>
      <p:bold r:id="rId25"/>
    </p:embeddedFont>
    <p:embeddedFont>
      <p:font typeface="Montserrat" charset="0"/>
      <p:regular r:id="rId26"/>
      <p:bold r:id="rId27"/>
      <p:italic r:id="rId28"/>
      <p:boldItalic r:id="rId29"/>
    </p:embeddedFont>
    <p:embeddedFont>
      <p:font typeface="Century Gothic" panose="020B0502020202020204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5C3EF26-24B7-4CB6-ACC5-A9CC96F73EED}">
          <p14:sldIdLst>
            <p14:sldId id="347"/>
            <p14:sldId id="348"/>
            <p14:sldId id="421"/>
            <p14:sldId id="349"/>
            <p14:sldId id="422"/>
            <p14:sldId id="423"/>
            <p14:sldId id="367"/>
            <p14:sldId id="424"/>
            <p14:sldId id="413"/>
            <p14:sldId id="414"/>
            <p14:sldId id="415"/>
            <p14:sldId id="425"/>
            <p14:sldId id="426"/>
            <p14:sldId id="427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4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5F5"/>
    <a:srgbClr val="F59563"/>
    <a:srgbClr val="F4F4F4"/>
    <a:srgbClr val="FBD0BB"/>
    <a:srgbClr val="7BAEEB"/>
    <a:srgbClr val="A86061"/>
    <a:srgbClr val="81B3E4"/>
    <a:srgbClr val="6666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1" autoAdjust="0"/>
    <p:restoredTop sz="94638" autoAdjust="0"/>
  </p:normalViewPr>
  <p:slideViewPr>
    <p:cSldViewPr snapToGrid="0" showGuides="1">
      <p:cViewPr>
        <p:scale>
          <a:sx n="50" d="100"/>
          <a:sy n="50" d="100"/>
        </p:scale>
        <p:origin x="1530" y="1206"/>
      </p:cViewPr>
      <p:guideLst>
        <p:guide pos="3840"/>
        <p:guide orient="horz" pos="241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7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Gilroy" panose="00000400000000000000" charset="0"/>
                <a:ea typeface="Gilroy" panose="00000400000000000000" charset="0"/>
              </a:rPr>
            </a:fld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Gilroy" panose="00000400000000000000" charset="0"/>
                <a:ea typeface="Gilroy" panose="00000400000000000000" charset="0"/>
              </a:rPr>
            </a:fld>
            <a:endParaRPr lang="zh-CN" altLang="en-US">
              <a:latin typeface="Gilroy" panose="00000400000000000000" charset="0"/>
              <a:ea typeface="Gilroy" panose="000004000000000000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fld id="{88B30F0F-2FCE-41B7-BA44-BA2C511509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roy" panose="00000400000000000000" charset="0"/>
                <a:ea typeface="Gilroy" panose="00000400000000000000" charset="0"/>
              </a:defRPr>
            </a:lvl1pPr>
          </a:lstStyle>
          <a:p>
            <a:fld id="{E87FBA69-B7CC-4FB5-995C-F38E4AC542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Gilroy" panose="00000400000000000000" charset="0"/>
        <a:ea typeface="Gilroy" panose="00000400000000000000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5581650" y="1125538"/>
            <a:ext cx="6059488" cy="3809998"/>
          </a:xfrm>
          <a:custGeom>
            <a:avLst/>
            <a:gdLst>
              <a:gd name="connsiteX0" fmla="*/ 158801 w 6059488"/>
              <a:gd name="connsiteY0" fmla="*/ 0 h 3809998"/>
              <a:gd name="connsiteX1" fmla="*/ 5900687 w 6059488"/>
              <a:gd name="connsiteY1" fmla="*/ 0 h 3809998"/>
              <a:gd name="connsiteX2" fmla="*/ 6059488 w 6059488"/>
              <a:gd name="connsiteY2" fmla="*/ 158801 h 3809998"/>
              <a:gd name="connsiteX3" fmla="*/ 6059488 w 6059488"/>
              <a:gd name="connsiteY3" fmla="*/ 3651197 h 3809998"/>
              <a:gd name="connsiteX4" fmla="*/ 5900687 w 6059488"/>
              <a:gd name="connsiteY4" fmla="*/ 3809998 h 3809998"/>
              <a:gd name="connsiteX5" fmla="*/ 158801 w 6059488"/>
              <a:gd name="connsiteY5" fmla="*/ 3809998 h 3809998"/>
              <a:gd name="connsiteX6" fmla="*/ 0 w 6059488"/>
              <a:gd name="connsiteY6" fmla="*/ 3651197 h 3809998"/>
              <a:gd name="connsiteX7" fmla="*/ 0 w 6059488"/>
              <a:gd name="connsiteY7" fmla="*/ 158801 h 3809998"/>
              <a:gd name="connsiteX8" fmla="*/ 158801 w 6059488"/>
              <a:gd name="connsiteY8" fmla="*/ 0 h 380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9488" h="3809998">
                <a:moveTo>
                  <a:pt x="158801" y="0"/>
                </a:moveTo>
                <a:lnTo>
                  <a:pt x="5900687" y="0"/>
                </a:lnTo>
                <a:cubicBezTo>
                  <a:pt x="5988390" y="0"/>
                  <a:pt x="6059488" y="71098"/>
                  <a:pt x="6059488" y="158801"/>
                </a:cubicBezTo>
                <a:lnTo>
                  <a:pt x="6059488" y="3651197"/>
                </a:lnTo>
                <a:cubicBezTo>
                  <a:pt x="6059488" y="3738900"/>
                  <a:pt x="5988390" y="3809998"/>
                  <a:pt x="5900687" y="3809998"/>
                </a:cubicBezTo>
                <a:lnTo>
                  <a:pt x="158801" y="3809998"/>
                </a:lnTo>
                <a:cubicBezTo>
                  <a:pt x="71098" y="3809998"/>
                  <a:pt x="0" y="3738900"/>
                  <a:pt x="0" y="3651197"/>
                </a:cubicBezTo>
                <a:lnTo>
                  <a:pt x="0" y="158801"/>
                </a:lnTo>
                <a:cubicBezTo>
                  <a:pt x="0" y="71098"/>
                  <a:pt x="71098" y="0"/>
                  <a:pt x="15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372350" y="0"/>
            <a:ext cx="4819650" cy="6858000"/>
          </a:xfrm>
          <a:custGeom>
            <a:avLst/>
            <a:gdLst>
              <a:gd name="connsiteX0" fmla="*/ 0 w 4819650"/>
              <a:gd name="connsiteY0" fmla="*/ 0 h 6858000"/>
              <a:gd name="connsiteX1" fmla="*/ 4819650 w 4819650"/>
              <a:gd name="connsiteY1" fmla="*/ 0 h 6858000"/>
              <a:gd name="connsiteX2" fmla="*/ 4819650 w 4819650"/>
              <a:gd name="connsiteY2" fmla="*/ 6858000 h 6858000"/>
              <a:gd name="connsiteX3" fmla="*/ 0 w 4819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9650" h="6858000">
                <a:moveTo>
                  <a:pt x="0" y="0"/>
                </a:moveTo>
                <a:lnTo>
                  <a:pt x="4819650" y="0"/>
                </a:lnTo>
                <a:lnTo>
                  <a:pt x="48196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0" y="4499428"/>
            <a:ext cx="12192000" cy="2358571"/>
          </a:xfrm>
          <a:custGeom>
            <a:avLst/>
            <a:gdLst>
              <a:gd name="connsiteX0" fmla="*/ 0 w 12192000"/>
              <a:gd name="connsiteY0" fmla="*/ 0 h 2358571"/>
              <a:gd name="connsiteX1" fmla="*/ 12192000 w 12192000"/>
              <a:gd name="connsiteY1" fmla="*/ 0 h 2358571"/>
              <a:gd name="connsiteX2" fmla="*/ 12192000 w 12192000"/>
              <a:gd name="connsiteY2" fmla="*/ 2358571 h 2358571"/>
              <a:gd name="connsiteX3" fmla="*/ 0 w 12192000"/>
              <a:gd name="connsiteY3" fmla="*/ 2358571 h 235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58571">
                <a:moveTo>
                  <a:pt x="0" y="0"/>
                </a:moveTo>
                <a:lnTo>
                  <a:pt x="12192000" y="0"/>
                </a:lnTo>
                <a:lnTo>
                  <a:pt x="12192000" y="2358571"/>
                </a:lnTo>
                <a:lnTo>
                  <a:pt x="0" y="2358571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995562" y="3429000"/>
            <a:ext cx="1435383" cy="987034"/>
          </a:xfrm>
          <a:custGeom>
            <a:avLst/>
            <a:gdLst>
              <a:gd name="connsiteX0" fmla="*/ 132894 w 1435383"/>
              <a:gd name="connsiteY0" fmla="*/ 0 h 987034"/>
              <a:gd name="connsiteX1" fmla="*/ 1302489 w 1435383"/>
              <a:gd name="connsiteY1" fmla="*/ 0 h 987034"/>
              <a:gd name="connsiteX2" fmla="*/ 1435383 w 1435383"/>
              <a:gd name="connsiteY2" fmla="*/ 132894 h 987034"/>
              <a:gd name="connsiteX3" fmla="*/ 1435383 w 1435383"/>
              <a:gd name="connsiteY3" fmla="*/ 854140 h 987034"/>
              <a:gd name="connsiteX4" fmla="*/ 1302489 w 1435383"/>
              <a:gd name="connsiteY4" fmla="*/ 987034 h 987034"/>
              <a:gd name="connsiteX5" fmla="*/ 132894 w 1435383"/>
              <a:gd name="connsiteY5" fmla="*/ 987034 h 987034"/>
              <a:gd name="connsiteX6" fmla="*/ 0 w 1435383"/>
              <a:gd name="connsiteY6" fmla="*/ 854140 h 987034"/>
              <a:gd name="connsiteX7" fmla="*/ 0 w 1435383"/>
              <a:gd name="connsiteY7" fmla="*/ 132894 h 987034"/>
              <a:gd name="connsiteX8" fmla="*/ 132894 w 1435383"/>
              <a:gd name="connsiteY8" fmla="*/ 0 h 9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5383" h="987034">
                <a:moveTo>
                  <a:pt x="132894" y="0"/>
                </a:moveTo>
                <a:lnTo>
                  <a:pt x="1302489" y="0"/>
                </a:lnTo>
                <a:cubicBezTo>
                  <a:pt x="1375884" y="0"/>
                  <a:pt x="1435383" y="59499"/>
                  <a:pt x="1435383" y="132894"/>
                </a:cubicBezTo>
                <a:lnTo>
                  <a:pt x="1435383" y="854140"/>
                </a:lnTo>
                <a:cubicBezTo>
                  <a:pt x="1435383" y="927535"/>
                  <a:pt x="1375884" y="987034"/>
                  <a:pt x="1302489" y="987034"/>
                </a:cubicBezTo>
                <a:lnTo>
                  <a:pt x="132894" y="987034"/>
                </a:lnTo>
                <a:cubicBezTo>
                  <a:pt x="59499" y="987034"/>
                  <a:pt x="0" y="927535"/>
                  <a:pt x="0" y="854140"/>
                </a:cubicBezTo>
                <a:lnTo>
                  <a:pt x="0" y="132894"/>
                </a:lnTo>
                <a:cubicBezTo>
                  <a:pt x="0" y="59499"/>
                  <a:pt x="59499" y="0"/>
                  <a:pt x="13289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382945" y="4586513"/>
            <a:ext cx="3048000" cy="1825385"/>
          </a:xfrm>
          <a:custGeom>
            <a:avLst/>
            <a:gdLst>
              <a:gd name="connsiteX0" fmla="*/ 91196 w 3048000"/>
              <a:gd name="connsiteY0" fmla="*/ 0 h 1825385"/>
              <a:gd name="connsiteX1" fmla="*/ 2956804 w 3048000"/>
              <a:gd name="connsiteY1" fmla="*/ 0 h 1825385"/>
              <a:gd name="connsiteX2" fmla="*/ 3048000 w 3048000"/>
              <a:gd name="connsiteY2" fmla="*/ 91196 h 1825385"/>
              <a:gd name="connsiteX3" fmla="*/ 3048000 w 3048000"/>
              <a:gd name="connsiteY3" fmla="*/ 1734189 h 1825385"/>
              <a:gd name="connsiteX4" fmla="*/ 2956804 w 3048000"/>
              <a:gd name="connsiteY4" fmla="*/ 1825385 h 1825385"/>
              <a:gd name="connsiteX5" fmla="*/ 91196 w 3048000"/>
              <a:gd name="connsiteY5" fmla="*/ 1825385 h 1825385"/>
              <a:gd name="connsiteX6" fmla="*/ 0 w 3048000"/>
              <a:gd name="connsiteY6" fmla="*/ 1734189 h 1825385"/>
              <a:gd name="connsiteX7" fmla="*/ 0 w 3048000"/>
              <a:gd name="connsiteY7" fmla="*/ 91196 h 1825385"/>
              <a:gd name="connsiteX8" fmla="*/ 91196 w 3048000"/>
              <a:gd name="connsiteY8" fmla="*/ 0 h 1825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1825385">
                <a:moveTo>
                  <a:pt x="91196" y="0"/>
                </a:moveTo>
                <a:lnTo>
                  <a:pt x="2956804" y="0"/>
                </a:lnTo>
                <a:cubicBezTo>
                  <a:pt x="3007170" y="0"/>
                  <a:pt x="3048000" y="40830"/>
                  <a:pt x="3048000" y="91196"/>
                </a:cubicBezTo>
                <a:lnTo>
                  <a:pt x="3048000" y="1734189"/>
                </a:lnTo>
                <a:cubicBezTo>
                  <a:pt x="3048000" y="1784555"/>
                  <a:pt x="3007170" y="1825385"/>
                  <a:pt x="2956804" y="1825385"/>
                </a:cubicBezTo>
                <a:lnTo>
                  <a:pt x="91196" y="1825385"/>
                </a:lnTo>
                <a:cubicBezTo>
                  <a:pt x="40830" y="1825385"/>
                  <a:pt x="0" y="1784555"/>
                  <a:pt x="0" y="1734189"/>
                </a:cubicBezTo>
                <a:lnTo>
                  <a:pt x="0" y="91196"/>
                </a:lnTo>
                <a:cubicBezTo>
                  <a:pt x="0" y="40830"/>
                  <a:pt x="40830" y="0"/>
                  <a:pt x="9119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633830" y="3146474"/>
            <a:ext cx="3007308" cy="1330312"/>
          </a:xfrm>
          <a:custGeom>
            <a:avLst/>
            <a:gdLst>
              <a:gd name="connsiteX0" fmla="*/ 147678 w 3007308"/>
              <a:gd name="connsiteY0" fmla="*/ 0 h 1330312"/>
              <a:gd name="connsiteX1" fmla="*/ 2859630 w 3007308"/>
              <a:gd name="connsiteY1" fmla="*/ 0 h 1330312"/>
              <a:gd name="connsiteX2" fmla="*/ 3007308 w 3007308"/>
              <a:gd name="connsiteY2" fmla="*/ 147678 h 1330312"/>
              <a:gd name="connsiteX3" fmla="*/ 3007308 w 3007308"/>
              <a:gd name="connsiteY3" fmla="*/ 1182634 h 1330312"/>
              <a:gd name="connsiteX4" fmla="*/ 2859630 w 3007308"/>
              <a:gd name="connsiteY4" fmla="*/ 1330312 h 1330312"/>
              <a:gd name="connsiteX5" fmla="*/ 147678 w 3007308"/>
              <a:gd name="connsiteY5" fmla="*/ 1330312 h 1330312"/>
              <a:gd name="connsiteX6" fmla="*/ 0 w 3007308"/>
              <a:gd name="connsiteY6" fmla="*/ 1182634 h 1330312"/>
              <a:gd name="connsiteX7" fmla="*/ 0 w 3007308"/>
              <a:gd name="connsiteY7" fmla="*/ 147678 h 1330312"/>
              <a:gd name="connsiteX8" fmla="*/ 147678 w 3007308"/>
              <a:gd name="connsiteY8" fmla="*/ 0 h 1330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7308" h="1330312">
                <a:moveTo>
                  <a:pt x="147678" y="0"/>
                </a:moveTo>
                <a:lnTo>
                  <a:pt x="2859630" y="0"/>
                </a:lnTo>
                <a:cubicBezTo>
                  <a:pt x="2941190" y="0"/>
                  <a:pt x="3007308" y="66118"/>
                  <a:pt x="3007308" y="147678"/>
                </a:cubicBezTo>
                <a:lnTo>
                  <a:pt x="3007308" y="1182634"/>
                </a:lnTo>
                <a:cubicBezTo>
                  <a:pt x="3007308" y="1264194"/>
                  <a:pt x="2941190" y="1330312"/>
                  <a:pt x="2859630" y="1330312"/>
                </a:cubicBezTo>
                <a:lnTo>
                  <a:pt x="147678" y="1330312"/>
                </a:lnTo>
                <a:cubicBezTo>
                  <a:pt x="66118" y="1330312"/>
                  <a:pt x="0" y="1264194"/>
                  <a:pt x="0" y="1182634"/>
                </a:cubicBezTo>
                <a:lnTo>
                  <a:pt x="0" y="147678"/>
                </a:lnTo>
                <a:cubicBezTo>
                  <a:pt x="0" y="66118"/>
                  <a:pt x="66118" y="0"/>
                  <a:pt x="1476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633830" y="4677284"/>
            <a:ext cx="1255034" cy="749882"/>
          </a:xfrm>
          <a:custGeom>
            <a:avLst/>
            <a:gdLst>
              <a:gd name="connsiteX0" fmla="*/ 100964 w 1255034"/>
              <a:gd name="connsiteY0" fmla="*/ 0 h 749882"/>
              <a:gd name="connsiteX1" fmla="*/ 1154070 w 1255034"/>
              <a:gd name="connsiteY1" fmla="*/ 0 h 749882"/>
              <a:gd name="connsiteX2" fmla="*/ 1255034 w 1255034"/>
              <a:gd name="connsiteY2" fmla="*/ 100964 h 749882"/>
              <a:gd name="connsiteX3" fmla="*/ 1255034 w 1255034"/>
              <a:gd name="connsiteY3" fmla="*/ 648918 h 749882"/>
              <a:gd name="connsiteX4" fmla="*/ 1154070 w 1255034"/>
              <a:gd name="connsiteY4" fmla="*/ 749882 h 749882"/>
              <a:gd name="connsiteX5" fmla="*/ 100964 w 1255034"/>
              <a:gd name="connsiteY5" fmla="*/ 749882 h 749882"/>
              <a:gd name="connsiteX6" fmla="*/ 0 w 1255034"/>
              <a:gd name="connsiteY6" fmla="*/ 648918 h 749882"/>
              <a:gd name="connsiteX7" fmla="*/ 0 w 1255034"/>
              <a:gd name="connsiteY7" fmla="*/ 100964 h 749882"/>
              <a:gd name="connsiteX8" fmla="*/ 100964 w 1255034"/>
              <a:gd name="connsiteY8" fmla="*/ 0 h 74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034" h="749882">
                <a:moveTo>
                  <a:pt x="100964" y="0"/>
                </a:moveTo>
                <a:lnTo>
                  <a:pt x="1154070" y="0"/>
                </a:lnTo>
                <a:cubicBezTo>
                  <a:pt x="1209831" y="0"/>
                  <a:pt x="1255034" y="45203"/>
                  <a:pt x="1255034" y="100964"/>
                </a:cubicBezTo>
                <a:lnTo>
                  <a:pt x="1255034" y="648918"/>
                </a:lnTo>
                <a:cubicBezTo>
                  <a:pt x="1255034" y="704679"/>
                  <a:pt x="1209831" y="749882"/>
                  <a:pt x="1154070" y="749882"/>
                </a:cubicBezTo>
                <a:lnTo>
                  <a:pt x="100964" y="749882"/>
                </a:lnTo>
                <a:cubicBezTo>
                  <a:pt x="45203" y="749882"/>
                  <a:pt x="0" y="704679"/>
                  <a:pt x="0" y="648918"/>
                </a:cubicBezTo>
                <a:lnTo>
                  <a:pt x="0" y="100964"/>
                </a:lnTo>
                <a:cubicBezTo>
                  <a:pt x="0" y="45203"/>
                  <a:pt x="45203" y="0"/>
                  <a:pt x="100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7C79FE-DCC0-4620-A566-16CA7A0CE4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5A922F-1294-4387-9CB3-FCC8465D97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487887" y="1148162"/>
            <a:ext cx="5110246" cy="5089126"/>
          </a:xfrm>
          <a:custGeom>
            <a:avLst/>
            <a:gdLst>
              <a:gd name="connsiteX0" fmla="*/ 267637 w 5110246"/>
              <a:gd name="connsiteY0" fmla="*/ 0 h 5089126"/>
              <a:gd name="connsiteX1" fmla="*/ 4842609 w 5110246"/>
              <a:gd name="connsiteY1" fmla="*/ 0 h 5089126"/>
              <a:gd name="connsiteX2" fmla="*/ 5110246 w 5110246"/>
              <a:gd name="connsiteY2" fmla="*/ 267637 h 5089126"/>
              <a:gd name="connsiteX3" fmla="*/ 5110246 w 5110246"/>
              <a:gd name="connsiteY3" fmla="*/ 4821489 h 5089126"/>
              <a:gd name="connsiteX4" fmla="*/ 4842609 w 5110246"/>
              <a:gd name="connsiteY4" fmla="*/ 5089126 h 5089126"/>
              <a:gd name="connsiteX5" fmla="*/ 267637 w 5110246"/>
              <a:gd name="connsiteY5" fmla="*/ 5089126 h 5089126"/>
              <a:gd name="connsiteX6" fmla="*/ 0 w 5110246"/>
              <a:gd name="connsiteY6" fmla="*/ 4821489 h 5089126"/>
              <a:gd name="connsiteX7" fmla="*/ 0 w 5110246"/>
              <a:gd name="connsiteY7" fmla="*/ 267637 h 5089126"/>
              <a:gd name="connsiteX8" fmla="*/ 267637 w 5110246"/>
              <a:gd name="connsiteY8" fmla="*/ 0 h 508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0246" h="5089126">
                <a:moveTo>
                  <a:pt x="267637" y="0"/>
                </a:moveTo>
                <a:lnTo>
                  <a:pt x="4842609" y="0"/>
                </a:lnTo>
                <a:cubicBezTo>
                  <a:pt x="4990421" y="0"/>
                  <a:pt x="5110246" y="119825"/>
                  <a:pt x="5110246" y="267637"/>
                </a:cubicBezTo>
                <a:lnTo>
                  <a:pt x="5110246" y="4821489"/>
                </a:lnTo>
                <a:cubicBezTo>
                  <a:pt x="5110246" y="4969301"/>
                  <a:pt x="4990421" y="5089126"/>
                  <a:pt x="4842609" y="5089126"/>
                </a:cubicBezTo>
                <a:lnTo>
                  <a:pt x="267637" y="5089126"/>
                </a:lnTo>
                <a:cubicBezTo>
                  <a:pt x="119825" y="5089126"/>
                  <a:pt x="0" y="4969301"/>
                  <a:pt x="0" y="4821489"/>
                </a:cubicBezTo>
                <a:lnTo>
                  <a:pt x="0" y="267637"/>
                </a:lnTo>
                <a:cubicBezTo>
                  <a:pt x="0" y="119825"/>
                  <a:pt x="119825" y="0"/>
                  <a:pt x="2676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055687" y="1183704"/>
            <a:ext cx="5230812" cy="3693096"/>
          </a:xfrm>
          <a:custGeom>
            <a:avLst/>
            <a:gdLst>
              <a:gd name="connsiteX0" fmla="*/ 224319 w 5230812"/>
              <a:gd name="connsiteY0" fmla="*/ 0 h 3693096"/>
              <a:gd name="connsiteX1" fmla="*/ 5006493 w 5230812"/>
              <a:gd name="connsiteY1" fmla="*/ 0 h 3693096"/>
              <a:gd name="connsiteX2" fmla="*/ 5230812 w 5230812"/>
              <a:gd name="connsiteY2" fmla="*/ 224319 h 3693096"/>
              <a:gd name="connsiteX3" fmla="*/ 5230812 w 5230812"/>
              <a:gd name="connsiteY3" fmla="*/ 3468777 h 3693096"/>
              <a:gd name="connsiteX4" fmla="*/ 5006493 w 5230812"/>
              <a:gd name="connsiteY4" fmla="*/ 3693096 h 3693096"/>
              <a:gd name="connsiteX5" fmla="*/ 224319 w 5230812"/>
              <a:gd name="connsiteY5" fmla="*/ 3693096 h 3693096"/>
              <a:gd name="connsiteX6" fmla="*/ 0 w 5230812"/>
              <a:gd name="connsiteY6" fmla="*/ 3468777 h 3693096"/>
              <a:gd name="connsiteX7" fmla="*/ 0 w 5230812"/>
              <a:gd name="connsiteY7" fmla="*/ 224319 h 3693096"/>
              <a:gd name="connsiteX8" fmla="*/ 224319 w 5230812"/>
              <a:gd name="connsiteY8" fmla="*/ 0 h 36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0812" h="3693096">
                <a:moveTo>
                  <a:pt x="224319" y="0"/>
                </a:moveTo>
                <a:lnTo>
                  <a:pt x="5006493" y="0"/>
                </a:lnTo>
                <a:cubicBezTo>
                  <a:pt x="5130381" y="0"/>
                  <a:pt x="5230812" y="100431"/>
                  <a:pt x="5230812" y="224319"/>
                </a:cubicBezTo>
                <a:lnTo>
                  <a:pt x="5230812" y="3468777"/>
                </a:lnTo>
                <a:cubicBezTo>
                  <a:pt x="5230812" y="3592665"/>
                  <a:pt x="5130381" y="3693096"/>
                  <a:pt x="5006493" y="3693096"/>
                </a:cubicBezTo>
                <a:lnTo>
                  <a:pt x="224319" y="3693096"/>
                </a:lnTo>
                <a:cubicBezTo>
                  <a:pt x="100431" y="3693096"/>
                  <a:pt x="0" y="3592665"/>
                  <a:pt x="0" y="3468777"/>
                </a:cubicBezTo>
                <a:lnTo>
                  <a:pt x="0" y="224319"/>
                </a:lnTo>
                <a:cubicBezTo>
                  <a:pt x="0" y="100431"/>
                  <a:pt x="100431" y="0"/>
                  <a:pt x="2243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095999" y="1148163"/>
            <a:ext cx="5545135" cy="3056888"/>
          </a:xfrm>
          <a:custGeom>
            <a:avLst/>
            <a:gdLst>
              <a:gd name="connsiteX0" fmla="*/ 0 w 5545135"/>
              <a:gd name="connsiteY0" fmla="*/ 0 h 3056888"/>
              <a:gd name="connsiteX1" fmla="*/ 5545135 w 5545135"/>
              <a:gd name="connsiteY1" fmla="*/ 0 h 3056888"/>
              <a:gd name="connsiteX2" fmla="*/ 5545135 w 5545135"/>
              <a:gd name="connsiteY2" fmla="*/ 3056888 h 3056888"/>
              <a:gd name="connsiteX3" fmla="*/ 0 w 5545135"/>
              <a:gd name="connsiteY3" fmla="*/ 3056888 h 30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5135" h="3056888">
                <a:moveTo>
                  <a:pt x="0" y="0"/>
                </a:moveTo>
                <a:lnTo>
                  <a:pt x="5545135" y="0"/>
                </a:lnTo>
                <a:lnTo>
                  <a:pt x="5545135" y="3056888"/>
                </a:lnTo>
                <a:lnTo>
                  <a:pt x="0" y="3056888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055689" y="4205050"/>
            <a:ext cx="5040310" cy="2032238"/>
          </a:xfrm>
          <a:custGeom>
            <a:avLst/>
            <a:gdLst>
              <a:gd name="connsiteX0" fmla="*/ 0 w 5040310"/>
              <a:gd name="connsiteY0" fmla="*/ 0 h 2032238"/>
              <a:gd name="connsiteX1" fmla="*/ 5040310 w 5040310"/>
              <a:gd name="connsiteY1" fmla="*/ 0 h 2032238"/>
              <a:gd name="connsiteX2" fmla="*/ 5040310 w 5040310"/>
              <a:gd name="connsiteY2" fmla="*/ 2032238 h 2032238"/>
              <a:gd name="connsiteX3" fmla="*/ 0 w 5040310"/>
              <a:gd name="connsiteY3" fmla="*/ 2032238 h 2032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0310" h="2032238">
                <a:moveTo>
                  <a:pt x="0" y="0"/>
                </a:moveTo>
                <a:lnTo>
                  <a:pt x="5040310" y="0"/>
                </a:lnTo>
                <a:lnTo>
                  <a:pt x="5040310" y="2032238"/>
                </a:lnTo>
                <a:lnTo>
                  <a:pt x="0" y="2032238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619624" y="1148162"/>
            <a:ext cx="7021513" cy="3881038"/>
          </a:xfrm>
          <a:custGeom>
            <a:avLst/>
            <a:gdLst>
              <a:gd name="connsiteX0" fmla="*/ 291272 w 7021513"/>
              <a:gd name="connsiteY0" fmla="*/ 0 h 3881038"/>
              <a:gd name="connsiteX1" fmla="*/ 6730241 w 7021513"/>
              <a:gd name="connsiteY1" fmla="*/ 0 h 3881038"/>
              <a:gd name="connsiteX2" fmla="*/ 7021513 w 7021513"/>
              <a:gd name="connsiteY2" fmla="*/ 291272 h 3881038"/>
              <a:gd name="connsiteX3" fmla="*/ 7021513 w 7021513"/>
              <a:gd name="connsiteY3" fmla="*/ 3589766 h 3881038"/>
              <a:gd name="connsiteX4" fmla="*/ 6730241 w 7021513"/>
              <a:gd name="connsiteY4" fmla="*/ 3881038 h 3881038"/>
              <a:gd name="connsiteX5" fmla="*/ 291272 w 7021513"/>
              <a:gd name="connsiteY5" fmla="*/ 3881038 h 3881038"/>
              <a:gd name="connsiteX6" fmla="*/ 0 w 7021513"/>
              <a:gd name="connsiteY6" fmla="*/ 3589766 h 3881038"/>
              <a:gd name="connsiteX7" fmla="*/ 0 w 7021513"/>
              <a:gd name="connsiteY7" fmla="*/ 291272 h 3881038"/>
              <a:gd name="connsiteX8" fmla="*/ 291272 w 7021513"/>
              <a:gd name="connsiteY8" fmla="*/ 0 h 38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21513" h="3881038">
                <a:moveTo>
                  <a:pt x="291272" y="0"/>
                </a:moveTo>
                <a:lnTo>
                  <a:pt x="6730241" y="0"/>
                </a:lnTo>
                <a:cubicBezTo>
                  <a:pt x="6891106" y="0"/>
                  <a:pt x="7021513" y="130407"/>
                  <a:pt x="7021513" y="291272"/>
                </a:cubicBezTo>
                <a:lnTo>
                  <a:pt x="7021513" y="3589766"/>
                </a:lnTo>
                <a:cubicBezTo>
                  <a:pt x="7021513" y="3750631"/>
                  <a:pt x="6891106" y="3881038"/>
                  <a:pt x="6730241" y="3881038"/>
                </a:cubicBezTo>
                <a:lnTo>
                  <a:pt x="291272" y="3881038"/>
                </a:lnTo>
                <a:cubicBezTo>
                  <a:pt x="130407" y="3881038"/>
                  <a:pt x="0" y="3750631"/>
                  <a:pt x="0" y="3589766"/>
                </a:cubicBezTo>
                <a:lnTo>
                  <a:pt x="0" y="291272"/>
                </a:lnTo>
                <a:cubicBezTo>
                  <a:pt x="0" y="130407"/>
                  <a:pt x="130407" y="0"/>
                  <a:pt x="2912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906055" y="1266825"/>
            <a:ext cx="2379889" cy="4932475"/>
          </a:xfrm>
          <a:custGeom>
            <a:avLst/>
            <a:gdLst>
              <a:gd name="connsiteX0" fmla="*/ 291870 w 2379889"/>
              <a:gd name="connsiteY0" fmla="*/ 0 h 4932475"/>
              <a:gd name="connsiteX1" fmla="*/ 2088019 w 2379889"/>
              <a:gd name="connsiteY1" fmla="*/ 0 h 4932475"/>
              <a:gd name="connsiteX2" fmla="*/ 2379889 w 2379889"/>
              <a:gd name="connsiteY2" fmla="*/ 291870 h 4932475"/>
              <a:gd name="connsiteX3" fmla="*/ 2379889 w 2379889"/>
              <a:gd name="connsiteY3" fmla="*/ 4640605 h 4932475"/>
              <a:gd name="connsiteX4" fmla="*/ 2088019 w 2379889"/>
              <a:gd name="connsiteY4" fmla="*/ 4932475 h 4932475"/>
              <a:gd name="connsiteX5" fmla="*/ 291870 w 2379889"/>
              <a:gd name="connsiteY5" fmla="*/ 4932475 h 4932475"/>
              <a:gd name="connsiteX6" fmla="*/ 0 w 2379889"/>
              <a:gd name="connsiteY6" fmla="*/ 4640605 h 4932475"/>
              <a:gd name="connsiteX7" fmla="*/ 0 w 2379889"/>
              <a:gd name="connsiteY7" fmla="*/ 291870 h 4932475"/>
              <a:gd name="connsiteX8" fmla="*/ 291870 w 2379889"/>
              <a:gd name="connsiteY8" fmla="*/ 0 h 493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9889" h="4932475">
                <a:moveTo>
                  <a:pt x="291870" y="0"/>
                </a:moveTo>
                <a:lnTo>
                  <a:pt x="2088019" y="0"/>
                </a:lnTo>
                <a:cubicBezTo>
                  <a:pt x="2249214" y="0"/>
                  <a:pt x="2379889" y="130675"/>
                  <a:pt x="2379889" y="291870"/>
                </a:cubicBezTo>
                <a:lnTo>
                  <a:pt x="2379889" y="4640605"/>
                </a:lnTo>
                <a:cubicBezTo>
                  <a:pt x="2379889" y="4801800"/>
                  <a:pt x="2249214" y="4932475"/>
                  <a:pt x="2088019" y="4932475"/>
                </a:cubicBezTo>
                <a:lnTo>
                  <a:pt x="291870" y="4932475"/>
                </a:lnTo>
                <a:cubicBezTo>
                  <a:pt x="130675" y="4932475"/>
                  <a:pt x="0" y="4801800"/>
                  <a:pt x="0" y="4640605"/>
                </a:cubicBezTo>
                <a:lnTo>
                  <a:pt x="0" y="291870"/>
                </a:lnTo>
                <a:cubicBezTo>
                  <a:pt x="0" y="130675"/>
                  <a:pt x="130675" y="0"/>
                  <a:pt x="2918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6095997" y="0"/>
            <a:ext cx="6096001" cy="4724400"/>
          </a:xfrm>
          <a:custGeom>
            <a:avLst/>
            <a:gdLst>
              <a:gd name="connsiteX0" fmla="*/ 0 w 6096001"/>
              <a:gd name="connsiteY0" fmla="*/ 0 h 4724400"/>
              <a:gd name="connsiteX1" fmla="*/ 6096001 w 6096001"/>
              <a:gd name="connsiteY1" fmla="*/ 0 h 4724400"/>
              <a:gd name="connsiteX2" fmla="*/ 6096001 w 6096001"/>
              <a:gd name="connsiteY2" fmla="*/ 4724400 h 4724400"/>
              <a:gd name="connsiteX3" fmla="*/ 0 w 6096001"/>
              <a:gd name="connsiteY3" fmla="*/ 4724400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1" h="4724400">
                <a:moveTo>
                  <a:pt x="0" y="0"/>
                </a:moveTo>
                <a:lnTo>
                  <a:pt x="6096001" y="0"/>
                </a:lnTo>
                <a:lnTo>
                  <a:pt x="6096001" y="472440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CE4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4732947" y="2669872"/>
            <a:ext cx="3167968" cy="2785813"/>
          </a:xfrm>
          <a:custGeom>
            <a:avLst/>
            <a:gdLst>
              <a:gd name="connsiteX0" fmla="*/ 197848 w 3167968"/>
              <a:gd name="connsiteY0" fmla="*/ 0 h 2785813"/>
              <a:gd name="connsiteX1" fmla="*/ 2970120 w 3167968"/>
              <a:gd name="connsiteY1" fmla="*/ 0 h 2785813"/>
              <a:gd name="connsiteX2" fmla="*/ 3167968 w 3167968"/>
              <a:gd name="connsiteY2" fmla="*/ 197848 h 2785813"/>
              <a:gd name="connsiteX3" fmla="*/ 3167968 w 3167968"/>
              <a:gd name="connsiteY3" fmla="*/ 2587965 h 2785813"/>
              <a:gd name="connsiteX4" fmla="*/ 2970120 w 3167968"/>
              <a:gd name="connsiteY4" fmla="*/ 2785813 h 2785813"/>
              <a:gd name="connsiteX5" fmla="*/ 197848 w 3167968"/>
              <a:gd name="connsiteY5" fmla="*/ 2785813 h 2785813"/>
              <a:gd name="connsiteX6" fmla="*/ 0 w 3167968"/>
              <a:gd name="connsiteY6" fmla="*/ 2587965 h 2785813"/>
              <a:gd name="connsiteX7" fmla="*/ 0 w 3167968"/>
              <a:gd name="connsiteY7" fmla="*/ 197848 h 2785813"/>
              <a:gd name="connsiteX8" fmla="*/ 197848 w 3167968"/>
              <a:gd name="connsiteY8" fmla="*/ 0 h 2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7968" h="2785813">
                <a:moveTo>
                  <a:pt x="197848" y="0"/>
                </a:moveTo>
                <a:lnTo>
                  <a:pt x="2970120" y="0"/>
                </a:lnTo>
                <a:cubicBezTo>
                  <a:pt x="3079388" y="0"/>
                  <a:pt x="3167968" y="88580"/>
                  <a:pt x="3167968" y="197848"/>
                </a:cubicBezTo>
                <a:lnTo>
                  <a:pt x="3167968" y="2587965"/>
                </a:lnTo>
                <a:cubicBezTo>
                  <a:pt x="3167968" y="2697233"/>
                  <a:pt x="3079388" y="2785813"/>
                  <a:pt x="2970120" y="2785813"/>
                </a:cubicBezTo>
                <a:lnTo>
                  <a:pt x="197848" y="2785813"/>
                </a:lnTo>
                <a:cubicBezTo>
                  <a:pt x="88580" y="2785813"/>
                  <a:pt x="0" y="2697233"/>
                  <a:pt x="0" y="2587965"/>
                </a:cubicBezTo>
                <a:lnTo>
                  <a:pt x="0" y="197848"/>
                </a:lnTo>
                <a:cubicBezTo>
                  <a:pt x="0" y="88580"/>
                  <a:pt x="88580" y="0"/>
                  <a:pt x="1978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8473170" y="2669872"/>
            <a:ext cx="3167968" cy="2785813"/>
          </a:xfrm>
          <a:custGeom>
            <a:avLst/>
            <a:gdLst>
              <a:gd name="connsiteX0" fmla="*/ 197848 w 3167968"/>
              <a:gd name="connsiteY0" fmla="*/ 0 h 2785813"/>
              <a:gd name="connsiteX1" fmla="*/ 2970120 w 3167968"/>
              <a:gd name="connsiteY1" fmla="*/ 0 h 2785813"/>
              <a:gd name="connsiteX2" fmla="*/ 3167968 w 3167968"/>
              <a:gd name="connsiteY2" fmla="*/ 197848 h 2785813"/>
              <a:gd name="connsiteX3" fmla="*/ 3167968 w 3167968"/>
              <a:gd name="connsiteY3" fmla="*/ 2587965 h 2785813"/>
              <a:gd name="connsiteX4" fmla="*/ 2970120 w 3167968"/>
              <a:gd name="connsiteY4" fmla="*/ 2785813 h 2785813"/>
              <a:gd name="connsiteX5" fmla="*/ 197848 w 3167968"/>
              <a:gd name="connsiteY5" fmla="*/ 2785813 h 2785813"/>
              <a:gd name="connsiteX6" fmla="*/ 0 w 3167968"/>
              <a:gd name="connsiteY6" fmla="*/ 2587965 h 2785813"/>
              <a:gd name="connsiteX7" fmla="*/ 0 w 3167968"/>
              <a:gd name="connsiteY7" fmla="*/ 197848 h 2785813"/>
              <a:gd name="connsiteX8" fmla="*/ 197848 w 3167968"/>
              <a:gd name="connsiteY8" fmla="*/ 0 h 2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7968" h="2785813">
                <a:moveTo>
                  <a:pt x="197848" y="0"/>
                </a:moveTo>
                <a:lnTo>
                  <a:pt x="2970120" y="0"/>
                </a:lnTo>
                <a:cubicBezTo>
                  <a:pt x="3079388" y="0"/>
                  <a:pt x="3167968" y="88580"/>
                  <a:pt x="3167968" y="197848"/>
                </a:cubicBezTo>
                <a:lnTo>
                  <a:pt x="3167968" y="2587965"/>
                </a:lnTo>
                <a:cubicBezTo>
                  <a:pt x="3167968" y="2697233"/>
                  <a:pt x="3079388" y="2785813"/>
                  <a:pt x="2970120" y="2785813"/>
                </a:cubicBezTo>
                <a:lnTo>
                  <a:pt x="197848" y="2785813"/>
                </a:lnTo>
                <a:cubicBezTo>
                  <a:pt x="88580" y="2785813"/>
                  <a:pt x="0" y="2697233"/>
                  <a:pt x="0" y="2587965"/>
                </a:cubicBezTo>
                <a:lnTo>
                  <a:pt x="0" y="197848"/>
                </a:lnTo>
                <a:cubicBezTo>
                  <a:pt x="0" y="88580"/>
                  <a:pt x="88580" y="0"/>
                  <a:pt x="197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1055688" y="2669872"/>
            <a:ext cx="3167968" cy="2785813"/>
          </a:xfrm>
          <a:custGeom>
            <a:avLst/>
            <a:gdLst>
              <a:gd name="connsiteX0" fmla="*/ 197848 w 3167968"/>
              <a:gd name="connsiteY0" fmla="*/ 0 h 2785813"/>
              <a:gd name="connsiteX1" fmla="*/ 2970120 w 3167968"/>
              <a:gd name="connsiteY1" fmla="*/ 0 h 2785813"/>
              <a:gd name="connsiteX2" fmla="*/ 3167968 w 3167968"/>
              <a:gd name="connsiteY2" fmla="*/ 197848 h 2785813"/>
              <a:gd name="connsiteX3" fmla="*/ 3167968 w 3167968"/>
              <a:gd name="connsiteY3" fmla="*/ 2587965 h 2785813"/>
              <a:gd name="connsiteX4" fmla="*/ 2970120 w 3167968"/>
              <a:gd name="connsiteY4" fmla="*/ 2785813 h 2785813"/>
              <a:gd name="connsiteX5" fmla="*/ 197848 w 3167968"/>
              <a:gd name="connsiteY5" fmla="*/ 2785813 h 2785813"/>
              <a:gd name="connsiteX6" fmla="*/ 0 w 3167968"/>
              <a:gd name="connsiteY6" fmla="*/ 2587965 h 2785813"/>
              <a:gd name="connsiteX7" fmla="*/ 0 w 3167968"/>
              <a:gd name="connsiteY7" fmla="*/ 197848 h 2785813"/>
              <a:gd name="connsiteX8" fmla="*/ 197848 w 3167968"/>
              <a:gd name="connsiteY8" fmla="*/ 0 h 27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7968" h="2785813">
                <a:moveTo>
                  <a:pt x="197848" y="0"/>
                </a:moveTo>
                <a:lnTo>
                  <a:pt x="2970120" y="0"/>
                </a:lnTo>
                <a:cubicBezTo>
                  <a:pt x="3079388" y="0"/>
                  <a:pt x="3167968" y="88580"/>
                  <a:pt x="3167968" y="197848"/>
                </a:cubicBezTo>
                <a:lnTo>
                  <a:pt x="3167968" y="2587965"/>
                </a:lnTo>
                <a:cubicBezTo>
                  <a:pt x="3167968" y="2697233"/>
                  <a:pt x="3079388" y="2785813"/>
                  <a:pt x="2970120" y="2785813"/>
                </a:cubicBezTo>
                <a:lnTo>
                  <a:pt x="197848" y="2785813"/>
                </a:lnTo>
                <a:cubicBezTo>
                  <a:pt x="88580" y="2785813"/>
                  <a:pt x="0" y="2697233"/>
                  <a:pt x="0" y="2587965"/>
                </a:cubicBezTo>
                <a:lnTo>
                  <a:pt x="0" y="197848"/>
                </a:lnTo>
                <a:cubicBezTo>
                  <a:pt x="0" y="88580"/>
                  <a:pt x="88580" y="0"/>
                  <a:pt x="1978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5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png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2.png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atsApp Image 2024-04-25 at 11.52.33 AM"/>
          <p:cNvPicPr>
            <a:picLocks noChangeAspect="1"/>
          </p:cNvPicPr>
          <p:nvPr/>
        </p:nvPicPr>
        <p:blipFill>
          <a:blip r:embed="rId1"/>
          <a:srcRect l="48674"/>
          <a:stretch>
            <a:fillRect/>
          </a:stretch>
        </p:blipFill>
        <p:spPr>
          <a:xfrm>
            <a:off x="6096000" y="635"/>
            <a:ext cx="6096635" cy="6889115"/>
          </a:xfrm>
          <a:prstGeom prst="rect">
            <a:avLst/>
          </a:prstGeom>
          <a:pattFill prst="horzBrick">
            <a:fgClr>
              <a:srgbClr val="00B0F0"/>
            </a:fgClr>
            <a:bgClr>
              <a:schemeClr val="accent4">
                <a:lumMod val="75000"/>
              </a:schemeClr>
            </a:bgClr>
          </a:pattFill>
        </p:spPr>
      </p:pic>
      <p:sp>
        <p:nvSpPr>
          <p:cNvPr id="39" name="矩形 38"/>
          <p:cNvSpPr/>
          <p:nvPr/>
        </p:nvSpPr>
        <p:spPr>
          <a:xfrm>
            <a:off x="1" y="5881816"/>
            <a:ext cx="6096000" cy="9761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-111125" y="1723390"/>
            <a:ext cx="6096000" cy="260032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altLang="zh-CN" sz="4000" b="1" dirty="0">
                <a:solidFill>
                  <a:srgbClr val="FFC000"/>
                </a:solidFill>
                <a:latin typeface="Arial Black" panose="020B0A04020102020204" charset="0"/>
                <a:ea typeface="Adobe Gothic Std B" panose="020B0800000000000000" charset="-128"/>
                <a:cs typeface="Arial Black" panose="020B0A04020102020204" charset="0"/>
              </a:rPr>
              <a:t>KAPOTIVE </a:t>
            </a:r>
            <a:endParaRPr lang="en-US" altLang="zh-CN" sz="4000" b="1" dirty="0">
              <a:solidFill>
                <a:srgbClr val="FFC000"/>
              </a:solidFill>
              <a:latin typeface="Arial Black" panose="020B0A04020102020204" charset="0"/>
              <a:ea typeface="Adobe Gothic Std B" panose="020B0800000000000000" charset="-128"/>
              <a:cs typeface="Arial Black" panose="020B0A04020102020204" charset="0"/>
            </a:endParaRPr>
          </a:p>
          <a:p>
            <a:pPr algn="ctr"/>
            <a:r>
              <a:rPr lang="en-US" altLang="zh-CN" sz="4000" dirty="0">
                <a:solidFill>
                  <a:srgbClr val="FFC000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CAPACITY </a:t>
            </a:r>
            <a:endParaRPr lang="en-US" altLang="zh-CN" sz="4000" dirty="0">
              <a:solidFill>
                <a:srgbClr val="FFC000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  <a:p>
            <a:pPr algn="ctr"/>
            <a:r>
              <a:rPr lang="en-US" altLang="zh-CN" sz="4000" dirty="0">
                <a:solidFill>
                  <a:srgbClr val="FFC000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BUILDING </a:t>
            </a:r>
            <a:endParaRPr lang="en-US" altLang="zh-CN" sz="4000" dirty="0">
              <a:solidFill>
                <a:srgbClr val="FFC000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  <a:p>
            <a:pPr algn="ctr"/>
            <a:r>
              <a:rPr lang="en-US" altLang="zh-CN" sz="4000" dirty="0">
                <a:solidFill>
                  <a:srgbClr val="FFC000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INITIATIVE</a:t>
            </a:r>
            <a:endParaRPr lang="en-US" altLang="zh-CN" sz="4000" dirty="0">
              <a:solidFill>
                <a:srgbClr val="FFC000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5" name="文本框 6"/>
          <p:cNvSpPr txBox="1"/>
          <p:nvPr>
            <p:custDataLst>
              <p:tags r:id="rId2"/>
            </p:custDataLst>
          </p:nvPr>
        </p:nvSpPr>
        <p:spPr>
          <a:xfrm>
            <a:off x="2396885" y="4280070"/>
            <a:ext cx="2421579" cy="3067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Programe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044917" y="4452676"/>
            <a:ext cx="124822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073067" y="5257800"/>
            <a:ext cx="0" cy="16002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963931" y="4826182"/>
            <a:ext cx="218272" cy="218272"/>
            <a:chOff x="3258457" y="812800"/>
            <a:chExt cx="319314" cy="319314"/>
          </a:xfrm>
        </p:grpSpPr>
        <p:sp>
          <p:nvSpPr>
            <p:cNvPr id="14" name="椭圆 13"/>
            <p:cNvSpPr/>
            <p:nvPr/>
          </p:nvSpPr>
          <p:spPr>
            <a:xfrm>
              <a:off x="3258457" y="812800"/>
              <a:ext cx="319314" cy="31931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olid"/>
            </a:ln>
            <a:effectLst>
              <a:outerShdw blurRad="203200" dist="101600" dir="8100000" algn="tr" rotWithShape="0">
                <a:srgbClr val="FF5DA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箭头: V 形 14"/>
            <p:cNvSpPr/>
            <p:nvPr/>
          </p:nvSpPr>
          <p:spPr>
            <a:xfrm rot="5400000">
              <a:off x="3361535" y="905159"/>
              <a:ext cx="113159" cy="134597"/>
            </a:xfrm>
            <a:prstGeom prst="chevron">
              <a:avLst/>
            </a:prstGeom>
            <a:solidFill>
              <a:schemeClr val="bg2">
                <a:lumMod val="25000"/>
              </a:schemeClr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任意多边形: 形状 11"/>
          <p:cNvSpPr/>
          <p:nvPr/>
        </p:nvSpPr>
        <p:spPr>
          <a:xfrm>
            <a:off x="7211695" y="1185545"/>
            <a:ext cx="3816985" cy="4830445"/>
          </a:xfrm>
          <a:custGeom>
            <a:avLst/>
            <a:gdLst>
              <a:gd name="connsiteX0" fmla="*/ 0 w 3657600"/>
              <a:gd name="connsiteY0" fmla="*/ 0 h 3410466"/>
              <a:gd name="connsiteX1" fmla="*/ 3657600 w 3657600"/>
              <a:gd name="connsiteY1" fmla="*/ 0 h 3410466"/>
              <a:gd name="connsiteX2" fmla="*/ 3657600 w 3657600"/>
              <a:gd name="connsiteY2" fmla="*/ 855364 h 3410466"/>
              <a:gd name="connsiteX3" fmla="*/ 3549591 w 3657600"/>
              <a:gd name="connsiteY3" fmla="*/ 855364 h 3410466"/>
              <a:gd name="connsiteX4" fmla="*/ 3549591 w 3657600"/>
              <a:gd name="connsiteY4" fmla="*/ 108009 h 3410466"/>
              <a:gd name="connsiteX5" fmla="*/ 108009 w 3657600"/>
              <a:gd name="connsiteY5" fmla="*/ 108009 h 3410466"/>
              <a:gd name="connsiteX6" fmla="*/ 108009 w 3657600"/>
              <a:gd name="connsiteY6" fmla="*/ 3302457 h 3410466"/>
              <a:gd name="connsiteX7" fmla="*/ 3549591 w 3657600"/>
              <a:gd name="connsiteY7" fmla="*/ 3302457 h 3410466"/>
              <a:gd name="connsiteX8" fmla="*/ 3549591 w 3657600"/>
              <a:gd name="connsiteY8" fmla="*/ 2794356 h 3410466"/>
              <a:gd name="connsiteX9" fmla="*/ 3657600 w 3657600"/>
              <a:gd name="connsiteY9" fmla="*/ 2794356 h 3410466"/>
              <a:gd name="connsiteX10" fmla="*/ 3657600 w 3657600"/>
              <a:gd name="connsiteY10" fmla="*/ 3410466 h 3410466"/>
              <a:gd name="connsiteX11" fmla="*/ 0 w 3657600"/>
              <a:gd name="connsiteY11" fmla="*/ 3410466 h 3410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57600" h="3410466">
                <a:moveTo>
                  <a:pt x="0" y="0"/>
                </a:moveTo>
                <a:lnTo>
                  <a:pt x="3657600" y="0"/>
                </a:lnTo>
                <a:lnTo>
                  <a:pt x="3657600" y="855364"/>
                </a:lnTo>
                <a:lnTo>
                  <a:pt x="3549591" y="855364"/>
                </a:lnTo>
                <a:lnTo>
                  <a:pt x="3549591" y="108009"/>
                </a:lnTo>
                <a:lnTo>
                  <a:pt x="108009" y="108009"/>
                </a:lnTo>
                <a:lnTo>
                  <a:pt x="108009" y="3302457"/>
                </a:lnTo>
                <a:lnTo>
                  <a:pt x="3549591" y="3302457"/>
                </a:lnTo>
                <a:lnTo>
                  <a:pt x="3549591" y="2794356"/>
                </a:lnTo>
                <a:lnTo>
                  <a:pt x="3657600" y="2794356"/>
                </a:lnTo>
                <a:lnTo>
                  <a:pt x="3657600" y="3410466"/>
                </a:lnTo>
                <a:lnTo>
                  <a:pt x="0" y="34104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569200" y="2278380"/>
            <a:ext cx="4268470" cy="28143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en-US" altLang="zh-CN" sz="33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n-lt"/>
                <a:sym typeface="+mn-ea"/>
              </a:rPr>
              <a:t>FUNDRAISING EVENT PREPARATIONS RESOURCE MOBILISATION ALTERNATIVES</a:t>
            </a:r>
            <a:endParaRPr lang="en-US" altLang="zh-CN" sz="33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+mj-ea"/>
              <a:cs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24855" y="179705"/>
            <a:ext cx="6139815" cy="553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5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j-ea"/>
                <a:cs typeface="+mn-lt"/>
                <a:sym typeface="+mn-ea"/>
              </a:rPr>
              <a:t>FUNDRAISING EVENT PREPARATIONS RESOURCE MOBILISATION ALTERNATIVES</a:t>
            </a:r>
            <a:endParaRPr lang="en-US" altLang="zh-CN" sz="15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n-lt"/>
              <a:sym typeface="+mn-ea"/>
            </a:endParaRPr>
          </a:p>
        </p:txBody>
      </p:sp>
      <p:sp>
        <p:nvSpPr>
          <p:cNvPr id="38" name="文本框 15"/>
          <p:cNvSpPr txBox="1"/>
          <p:nvPr>
            <p:custDataLst>
              <p:tags r:id="rId3"/>
            </p:custDataLst>
          </p:nvPr>
        </p:nvSpPr>
        <p:spPr>
          <a:xfrm>
            <a:off x="1083302" y="5085561"/>
            <a:ext cx="3925425" cy="47815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1400" dirty="0">
                <a:solidFill>
                  <a:schemeClr val="bg2">
                    <a:lumMod val="50000"/>
                  </a:schemeClr>
                </a:solidFill>
                <a:ea typeface="Gilroy" panose="00000400000000000000" charset="0"/>
              </a:rPr>
              <a:t>FUNDRAISING EVENT PREPARATIONS RESOURCE MOBILIZATION ALTERNATIVES</a:t>
            </a:r>
            <a:endParaRPr lang="en-US" altLang="zh-CN" sz="1400" dirty="0">
              <a:solidFill>
                <a:schemeClr val="bg2">
                  <a:lumMod val="50000"/>
                </a:schemeClr>
              </a:solidFill>
              <a:ea typeface="Gilroy" panose="00000400000000000000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061720" y="6026785"/>
            <a:ext cx="5492750" cy="67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800" dirty="0">
                <a:solidFill>
                  <a:schemeClr val="bg1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INTRODUCTION</a:t>
            </a:r>
            <a:endParaRPr lang="zh-CN" altLang="en-US" sz="3800" dirty="0">
              <a:solidFill>
                <a:schemeClr val="bg1"/>
              </a:solidFill>
              <a:latin typeface="Arial Black" panose="020B0A04020102020204" charset="0"/>
              <a:ea typeface="+mj-ea"/>
              <a:cs typeface="Arial Black" panose="020B0A0402010202020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14917" y="4884898"/>
            <a:ext cx="1702458" cy="27699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</a:rPr>
              <a:t>PRESENTATION</a:t>
            </a:r>
            <a:endParaRPr lang="en-US" altLang="zh-CN" sz="1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7" name="文本框 26"/>
          <p:cNvSpPr txBox="1"/>
          <p:nvPr>
            <p:custDataLst>
              <p:tags r:id="rId4"/>
            </p:custDataLst>
          </p:nvPr>
        </p:nvSpPr>
        <p:spPr>
          <a:xfrm>
            <a:off x="1520825" y="482600"/>
            <a:ext cx="4575810" cy="52197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charset="0"/>
                <a:ea typeface="Gilroy" panose="00000400000000000000" charset="0"/>
                <a:cs typeface="Arial Black" panose="020B0A04020102020204" charset="0"/>
              </a:rPr>
              <a:t>KCBI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charset="0"/>
              <a:ea typeface="Gilroy" panose="00000400000000000000" charset="0"/>
              <a:cs typeface="Arial Black" panose="020B0A04020102020204" charset="0"/>
            </a:endParaRPr>
          </a:p>
        </p:txBody>
      </p:sp>
      <p:pic>
        <p:nvPicPr>
          <p:cNvPr id="2" name="Picture 1" descr="Untitled-1.f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5" y="83185"/>
            <a:ext cx="1304925" cy="1280795"/>
          </a:xfrm>
          <a:prstGeom prst="rect">
            <a:avLst/>
          </a:prstGeom>
        </p:spPr>
      </p:pic>
      <p:cxnSp>
        <p:nvCxnSpPr>
          <p:cNvPr id="6" name="直接连接符 6"/>
          <p:cNvCxnSpPr/>
          <p:nvPr/>
        </p:nvCxnSpPr>
        <p:spPr>
          <a:xfrm flipH="1">
            <a:off x="3476332" y="4452676"/>
            <a:ext cx="124822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6"/>
          <p:cNvCxnSpPr/>
          <p:nvPr/>
        </p:nvCxnSpPr>
        <p:spPr>
          <a:xfrm flipH="1" flipV="1">
            <a:off x="1061246" y="1726621"/>
            <a:ext cx="3590290" cy="14605"/>
          </a:xfrm>
          <a:prstGeom prst="line">
            <a:avLst/>
          </a:prstGeom>
          <a:ln w="3810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GODMAT\Desktop\images\WhatsApp Image 2024-04-25 at 11.52.33 AM (1).jpegWhatsApp Image 2024-04-25 at 11.52.33 AM (1)"/>
          <p:cNvPicPr>
            <a:picLocks noChangeAspect="1"/>
          </p:cNvPicPr>
          <p:nvPr/>
        </p:nvPicPr>
        <p:blipFill>
          <a:blip r:embed="rId1"/>
          <a:srcRect t="22957" b="22957"/>
          <a:stretch>
            <a:fillRect/>
          </a:stretch>
        </p:blipFill>
        <p:spPr>
          <a:xfrm>
            <a:off x="-182245" y="-19685"/>
            <a:ext cx="12538710" cy="6781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115050"/>
            <a:ext cx="7505699" cy="7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603093" y="25336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24121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6241680"/>
            <a:ext cx="25315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5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06. Identify potential entertainment groups</a:t>
            </a:r>
            <a:endParaRPr lang="en-US" altLang="zh-CN" sz="35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3" name="Picture 12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4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" name="矩形 38"/>
          <p:cNvSpPr/>
          <p:nvPr/>
        </p:nvSpPr>
        <p:spPr>
          <a:xfrm>
            <a:off x="563245" y="1447165"/>
            <a:ext cx="11496675" cy="4218305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91235" y="2274570"/>
            <a:ext cx="10125075" cy="2192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en-US" sz="40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Determine entertainment groups or solo artists who can help in spicing up the even but at the same time attract attendance.</a:t>
            </a:r>
            <a:endParaRPr lang="en-US" sz="40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GODMAT\Desktop\images\WhatsApp Image 2024-04-25 at 6.08.16 PM.jpegWhatsApp Image 2024-04-25 at 6.08.16 PM"/>
          <p:cNvPicPr>
            <a:picLocks noChangeAspect="1"/>
          </p:cNvPicPr>
          <p:nvPr/>
        </p:nvPicPr>
        <p:blipFill>
          <a:blip r:embed="rId1"/>
          <a:srcRect l="8427" r="8427"/>
          <a:stretch>
            <a:fillRect/>
          </a:stretch>
        </p:blipFill>
        <p:spPr>
          <a:xfrm>
            <a:off x="0" y="-635"/>
            <a:ext cx="5638800" cy="6781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115050"/>
            <a:ext cx="7505699" cy="7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783943" y="25336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24121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6241680"/>
            <a:ext cx="25315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07. Identify Guest of Honor, and other related guests</a:t>
            </a:r>
            <a:endParaRPr lang="en-US" altLang="zh-CN" sz="30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3" name="Picture 12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4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39435" y="835660"/>
            <a:ext cx="7838440" cy="52457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784850" y="835025"/>
            <a:ext cx="6125845" cy="5245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Make a list of 5 potential guest of honor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Other Prominent leaders.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Government leaders (Make a list of 30).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Religious (Make a list of 20 people)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Specified institutions (Make a list of 30 people).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Determine influential person to invite the people and Guest of Honor.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GODMAT\Desktop\images\WhatsApp Image 2024-04-25 at 6.11.54 PM.jpegWhatsApp Image 2024-04-25 at 6.11.54 PM"/>
          <p:cNvPicPr>
            <a:picLocks noChangeAspect="1"/>
          </p:cNvPicPr>
          <p:nvPr/>
        </p:nvPicPr>
        <p:blipFill>
          <a:blip r:embed="rId1"/>
          <a:srcRect l="8427" r="8427"/>
          <a:stretch>
            <a:fillRect/>
          </a:stretch>
        </p:blipFill>
        <p:spPr>
          <a:xfrm>
            <a:off x="0" y="-635"/>
            <a:ext cx="5638800" cy="6781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115050"/>
            <a:ext cx="7505699" cy="7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783943" y="25336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24121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6241680"/>
            <a:ext cx="25315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08. Develop checklist for monitoring and Evaluation</a:t>
            </a:r>
            <a:endParaRPr lang="en-US" altLang="zh-CN" sz="30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3" name="Picture 12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4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39435" y="835660"/>
            <a:ext cx="7838440" cy="52457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784850" y="835025"/>
            <a:ext cx="6125845" cy="5245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Data BaseDevelop Data base for all targeted participants. Phone no.s, e.mail and parish. 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Data base for potential donors.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 b="1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Budget:</a:t>
            </a: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 Develop a detailed budget defining clearly source of funds.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 b="1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Program:</a:t>
            </a: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Develop a detailed program of the whole event.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GODMAT\Desktop\images\WhatsApp Image 2024-04-25 at 5.59.53 PM.jpegWhatsApp Image 2024-04-25 at 5.59.53 PM"/>
          <p:cNvPicPr>
            <a:picLocks noChangeAspect="1"/>
          </p:cNvPicPr>
          <p:nvPr/>
        </p:nvPicPr>
        <p:blipFill>
          <a:blip r:embed="rId1"/>
          <a:srcRect l="8427" r="8427"/>
          <a:stretch>
            <a:fillRect/>
          </a:stretch>
        </p:blipFill>
        <p:spPr>
          <a:xfrm>
            <a:off x="0" y="-635"/>
            <a:ext cx="5638800" cy="6781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115050"/>
            <a:ext cx="7505699" cy="7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783943" y="25336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24121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6241680"/>
            <a:ext cx="25315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09. Event Execution</a:t>
            </a:r>
            <a:endParaRPr lang="en-US" altLang="zh-CN" sz="30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3" name="Picture 12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4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39435" y="835660"/>
            <a:ext cx="7838440" cy="52457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784850" y="835025"/>
            <a:ext cx="6407150" cy="5245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>
              <a:buFont typeface="+mj-lt"/>
              <a:buNone/>
            </a:pPr>
            <a:r>
              <a:rPr lang="en-US" sz="2800" b="1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How to manage the day by planning to detail every activity:</a:t>
            </a:r>
            <a:endParaRPr lang="en-US" sz="2800" b="1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Detailed timeline for the day of event.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Set up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Guest registration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Fundraising activities.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Auction branded items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8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Emphasize the importance of creating a positive and engaging experience for attendees.</a:t>
            </a:r>
            <a:endParaRPr lang="en-US" sz="28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GODMAT\Desktop\images\WhatsApp Image 2024-04-25 at 6.05.34 PM.jpegWhatsApp Image 2024-04-25 at 6.05.34 PM"/>
          <p:cNvPicPr>
            <a:picLocks noChangeAspect="1"/>
          </p:cNvPicPr>
          <p:nvPr/>
        </p:nvPicPr>
        <p:blipFill>
          <a:blip r:embed="rId1"/>
          <a:srcRect l="8427" r="8427"/>
          <a:stretch>
            <a:fillRect/>
          </a:stretch>
        </p:blipFill>
        <p:spPr>
          <a:xfrm>
            <a:off x="0" y="-635"/>
            <a:ext cx="5638800" cy="6781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6115050"/>
            <a:ext cx="7505699" cy="742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5783943" y="25336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224121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98513" y="6241680"/>
            <a:ext cx="253157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1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0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10. Define purpose of Event</a:t>
            </a:r>
            <a:endParaRPr lang="en-US" altLang="zh-CN" sz="30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3" name="Picture 12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4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639435" y="835660"/>
            <a:ext cx="7838440" cy="524573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5784850" y="835025"/>
            <a:ext cx="6407150" cy="52457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>
              <a:buFont typeface="+mj-lt"/>
              <a:buNone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Develop a concept note on the event: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Purpose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Problem Statement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Justification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Target Groups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indent="0" algn="l">
              <a:buFont typeface="+mj-lt"/>
              <a:buNone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</a:rPr>
              <a:t>Activities: Define approach or presentation of the problem and related solutions (How best can we present our idea so that people can feel compelled to give). Prepare a short but precise proposal.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GODMAT\Desktop\images\WhatsApp Image 2024-04-25 at 6.11.54 PM.jpegWhatsApp Image 2024-04-25 at 6.11.54 PM"/>
          <p:cNvPicPr>
            <a:picLocks noChangeAspect="1"/>
          </p:cNvPicPr>
          <p:nvPr/>
        </p:nvPicPr>
        <p:blipFill>
          <a:blip r:embed="rId1"/>
          <a:srcRect l="3005" r="3005"/>
          <a:stretch>
            <a:fillRect/>
          </a:stretch>
        </p:blipFill>
        <p:spPr>
          <a:xfrm>
            <a:off x="2039620" y="0"/>
            <a:ext cx="6445885" cy="685800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2" y="0"/>
            <a:ext cx="4553272" cy="6858000"/>
          </a:xfrm>
          <a:custGeom>
            <a:avLst/>
            <a:gdLst>
              <a:gd name="connsiteX0" fmla="*/ 0 w 2751732"/>
              <a:gd name="connsiteY0" fmla="*/ 0 h 4476190"/>
              <a:gd name="connsiteX1" fmla="*/ 2751732 w 2751732"/>
              <a:gd name="connsiteY1" fmla="*/ 0 h 4476190"/>
              <a:gd name="connsiteX2" fmla="*/ 2751732 w 2751732"/>
              <a:gd name="connsiteY2" fmla="*/ 4476190 h 4476190"/>
              <a:gd name="connsiteX3" fmla="*/ 0 w 2751732"/>
              <a:gd name="connsiteY3" fmla="*/ 4476190 h 44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732" h="4476190">
                <a:moveTo>
                  <a:pt x="0" y="0"/>
                </a:moveTo>
                <a:lnTo>
                  <a:pt x="2751732" y="0"/>
                </a:lnTo>
                <a:lnTo>
                  <a:pt x="2751732" y="4476190"/>
                </a:lnTo>
                <a:lnTo>
                  <a:pt x="0" y="447619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814435" y="1610360"/>
            <a:ext cx="325056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Montserrat" charset="0"/>
                <a:ea typeface="+mj-ea"/>
                <a:cs typeface="Montserrat" charset="0"/>
              </a:rPr>
              <a:t>www.kapotive.or.tz</a:t>
            </a:r>
            <a:endParaRPr lang="en-US" altLang="zh-CN" sz="2000" dirty="0">
              <a:solidFill>
                <a:schemeClr val="tx2"/>
              </a:solidFill>
              <a:latin typeface="Montserrat" charset="0"/>
              <a:ea typeface="+mj-ea"/>
              <a:cs typeface="Montserrat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494148" y="4247147"/>
            <a:ext cx="370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8478273" y="5165724"/>
            <a:ext cx="3728720" cy="127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481332" y="6383421"/>
            <a:ext cx="3710305" cy="635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8494148" y="2249905"/>
            <a:ext cx="370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813165" y="3531235"/>
            <a:ext cx="329882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Montserrat" charset="0"/>
                <a:ea typeface="+mj-ea"/>
                <a:cs typeface="Montserrat" charset="0"/>
                <a:sym typeface="+mn-ea"/>
              </a:rPr>
              <a:t>Tel: +255 711 326 789</a:t>
            </a:r>
            <a:endParaRPr lang="en-US" altLang="zh-CN" sz="2000" dirty="0">
              <a:solidFill>
                <a:schemeClr val="tx2"/>
              </a:solidFill>
              <a:latin typeface="Montserrat" charset="0"/>
              <a:ea typeface="+mj-ea"/>
              <a:cs typeface="Montserrat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862333" y="4494934"/>
            <a:ext cx="2657830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Montserrat" charset="0"/>
                <a:ea typeface="+mj-ea"/>
                <a:cs typeface="Montserrat" charset="0"/>
              </a:rPr>
              <a:t>Whatsapp Link</a:t>
            </a:r>
            <a:endParaRPr lang="en-US" altLang="zh-CN" sz="2000" dirty="0">
              <a:solidFill>
                <a:schemeClr val="tx2"/>
              </a:solidFill>
              <a:latin typeface="Montserrat" charset="0"/>
              <a:ea typeface="+mj-ea"/>
              <a:cs typeface="Montserrat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796655" y="5289550"/>
            <a:ext cx="3251200" cy="1014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tx2"/>
                </a:solidFill>
                <a:latin typeface="Montserrat" charset="0"/>
                <a:ea typeface="+mj-ea"/>
                <a:cs typeface="Montserrat" charset="0"/>
              </a:rPr>
              <a:t>https://chat.whatsapp.com/LqosgEAG6no4qY2RaRPqe2</a:t>
            </a:r>
            <a:endParaRPr lang="en-US" altLang="zh-CN" sz="2000" dirty="0">
              <a:solidFill>
                <a:schemeClr val="tx2"/>
              </a:solidFill>
              <a:latin typeface="Montserrat" charset="0"/>
              <a:ea typeface="+mj-ea"/>
              <a:cs typeface="Montserrat" charset="0"/>
            </a:endParaRPr>
          </a:p>
        </p:txBody>
      </p:sp>
      <p:pic>
        <p:nvPicPr>
          <p:cNvPr id="11" name="Picture 10" descr="Untitled-1.f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" y="1902460"/>
            <a:ext cx="3415665" cy="3354705"/>
          </a:xfrm>
          <a:prstGeom prst="rect">
            <a:avLst/>
          </a:prstGeom>
        </p:spPr>
      </p:pic>
      <p:cxnSp>
        <p:nvCxnSpPr>
          <p:cNvPr id="12" name="直接连接符 33"/>
          <p:cNvCxnSpPr/>
          <p:nvPr/>
        </p:nvCxnSpPr>
        <p:spPr>
          <a:xfrm>
            <a:off x="8485893" y="3248760"/>
            <a:ext cx="370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24"/>
          <p:cNvSpPr txBox="1"/>
          <p:nvPr/>
        </p:nvSpPr>
        <p:spPr>
          <a:xfrm>
            <a:off x="8813165" y="2554605"/>
            <a:ext cx="3250565" cy="3987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en-US" altLang="zh-CN" sz="2000" dirty="0">
                <a:solidFill>
                  <a:schemeClr val="tx2"/>
                </a:solidFill>
                <a:latin typeface="Montserrat" charset="0"/>
                <a:ea typeface="+mj-ea"/>
                <a:cs typeface="Montserrat" charset="0"/>
              </a:rPr>
              <a:t>Tel: +255 767 047 621</a:t>
            </a:r>
            <a:endParaRPr lang="en-US" altLang="zh-CN" sz="2000" dirty="0">
              <a:solidFill>
                <a:schemeClr val="tx2"/>
              </a:solidFill>
              <a:latin typeface="Montserrat" charset="0"/>
              <a:ea typeface="+mj-ea"/>
              <a:cs typeface="Montserrat" charset="0"/>
            </a:endParaRPr>
          </a:p>
        </p:txBody>
      </p:sp>
      <p:cxnSp>
        <p:nvCxnSpPr>
          <p:cNvPr id="3" name="直接连接符 33"/>
          <p:cNvCxnSpPr/>
          <p:nvPr/>
        </p:nvCxnSpPr>
        <p:spPr>
          <a:xfrm>
            <a:off x="8494148" y="1338045"/>
            <a:ext cx="370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/>
        </p:nvSpPr>
        <p:spPr>
          <a:xfrm>
            <a:off x="0" y="-3075305"/>
            <a:ext cx="12192000" cy="9933305"/>
          </a:xfrm>
          <a:custGeom>
            <a:avLst/>
            <a:gdLst>
              <a:gd name="connsiteX0" fmla="*/ 12191997 w 12191999"/>
              <a:gd name="connsiteY0" fmla="*/ 0 h 5732468"/>
              <a:gd name="connsiteX1" fmla="*/ 12191999 w 12191999"/>
              <a:gd name="connsiteY1" fmla="*/ 5230092 h 5732468"/>
              <a:gd name="connsiteX2" fmla="*/ 9489861 w 12191999"/>
              <a:gd name="connsiteY2" fmla="*/ 5732467 h 5732468"/>
              <a:gd name="connsiteX3" fmla="*/ 0 w 12191999"/>
              <a:gd name="connsiteY3" fmla="*/ 5732468 h 5732468"/>
              <a:gd name="connsiteX4" fmla="*/ 2 w 12191999"/>
              <a:gd name="connsiteY4" fmla="*/ 2266708 h 57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5732468">
                <a:moveTo>
                  <a:pt x="12191997" y="0"/>
                </a:moveTo>
                <a:lnTo>
                  <a:pt x="12191999" y="5230092"/>
                </a:lnTo>
                <a:lnTo>
                  <a:pt x="9489861" y="5732467"/>
                </a:lnTo>
                <a:lnTo>
                  <a:pt x="0" y="5732468"/>
                </a:lnTo>
                <a:lnTo>
                  <a:pt x="2" y="226670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accent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4" name="图文框 63"/>
          <p:cNvSpPr/>
          <p:nvPr/>
        </p:nvSpPr>
        <p:spPr>
          <a:xfrm>
            <a:off x="520065" y="1259840"/>
            <a:ext cx="10927080" cy="5469890"/>
          </a:xfrm>
          <a:prstGeom prst="frame">
            <a:avLst>
              <a:gd name="adj1" fmla="val 4156"/>
            </a:avLst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4713" y="401140"/>
            <a:ext cx="2700609" cy="261610"/>
            <a:chOff x="537444" y="535301"/>
            <a:chExt cx="2700609" cy="261610"/>
          </a:xfrm>
        </p:grpSpPr>
        <p:sp>
          <p:nvSpPr>
            <p:cNvPr id="27" name="文本框 26"/>
            <p:cNvSpPr txBox="1"/>
            <p:nvPr/>
          </p:nvSpPr>
          <p:spPr>
            <a:xfrm>
              <a:off x="537444" y="535301"/>
              <a:ext cx="2366683" cy="2298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kumimoji="0" sz="1050" b="1" i="0" u="none" strike="noStrike" cap="none" spc="0" normalizeH="0" baseline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Hubot-Sans Black Wide" charset="0"/>
                  <a:ea typeface="Gilroy" panose="00000400000000000000" charset="0"/>
                  <a:cs typeface="+mn-cs"/>
                </a:rPr>
                <a:t>YOUR LOGO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ubot-Sans Black Wide" charset="0"/>
                <a:ea typeface="Gilroy" panose="00000400000000000000" charset="0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47301" y="535301"/>
              <a:ext cx="16907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WPS  TEMPLATE</a:t>
              </a:r>
              <a:endParaRPr lang="en-US" altLang="zh-CN" sz="1100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49100" y="570155"/>
              <a:ext cx="0" cy="16136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6"/>
          <p:cNvSpPr txBox="1"/>
          <p:nvPr>
            <p:custDataLst>
              <p:tags r:id="rId1"/>
            </p:custDataLst>
          </p:nvPr>
        </p:nvSpPr>
        <p:spPr>
          <a:xfrm>
            <a:off x="1459865" y="400685"/>
            <a:ext cx="9986645" cy="39878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charset="0"/>
              <a:ea typeface="Gilroy" panose="00000400000000000000" charset="0"/>
              <a:cs typeface="Century Gothic" panose="020B0502020202020204" charset="0"/>
            </a:endParaRPr>
          </a:p>
        </p:txBody>
      </p:sp>
      <p:pic>
        <p:nvPicPr>
          <p:cNvPr id="8" name="Picture 7" descr="Untitled-1.f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02235"/>
            <a:ext cx="1191895" cy="1191260"/>
          </a:xfrm>
          <a:prstGeom prst="rect">
            <a:avLst/>
          </a:prstGeom>
        </p:spPr>
      </p:pic>
      <p:sp>
        <p:nvSpPr>
          <p:cNvPr id="25" name="文本框 2"/>
          <p:cNvSpPr txBox="1"/>
          <p:nvPr/>
        </p:nvSpPr>
        <p:spPr>
          <a:xfrm>
            <a:off x="1031875" y="1604010"/>
            <a:ext cx="10004425" cy="4812030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events are a fantastic way for young organizations to generate income and support their causes as they develop credibility and legitimacy among community members and their leaders.</a:t>
            </a:r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When we participate during events we take a lot of things for granted. Take an example of The Professor Jay Foundation Launch. Hosting such a successful event requires careful preparations and paying attention to details. </a:t>
            </a:r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/>
          <p:cNvSpPr/>
          <p:nvPr/>
        </p:nvSpPr>
        <p:spPr>
          <a:xfrm>
            <a:off x="0" y="-3075305"/>
            <a:ext cx="12192000" cy="9933305"/>
          </a:xfrm>
          <a:custGeom>
            <a:avLst/>
            <a:gdLst>
              <a:gd name="connsiteX0" fmla="*/ 12191997 w 12191999"/>
              <a:gd name="connsiteY0" fmla="*/ 0 h 5732468"/>
              <a:gd name="connsiteX1" fmla="*/ 12191999 w 12191999"/>
              <a:gd name="connsiteY1" fmla="*/ 5230092 h 5732468"/>
              <a:gd name="connsiteX2" fmla="*/ 9489861 w 12191999"/>
              <a:gd name="connsiteY2" fmla="*/ 5732467 h 5732468"/>
              <a:gd name="connsiteX3" fmla="*/ 0 w 12191999"/>
              <a:gd name="connsiteY3" fmla="*/ 5732468 h 5732468"/>
              <a:gd name="connsiteX4" fmla="*/ 2 w 12191999"/>
              <a:gd name="connsiteY4" fmla="*/ 2266708 h 5732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5732468">
                <a:moveTo>
                  <a:pt x="12191997" y="0"/>
                </a:moveTo>
                <a:lnTo>
                  <a:pt x="12191999" y="5230092"/>
                </a:lnTo>
                <a:lnTo>
                  <a:pt x="9489861" y="5732467"/>
                </a:lnTo>
                <a:lnTo>
                  <a:pt x="0" y="5732468"/>
                </a:lnTo>
                <a:lnTo>
                  <a:pt x="2" y="2266708"/>
                </a:lnTo>
                <a:close/>
              </a:path>
            </a:pathLst>
          </a:custGeom>
          <a:solidFill>
            <a:srgbClr val="00B0F0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accent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accent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accent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4" name="图文框 63"/>
          <p:cNvSpPr/>
          <p:nvPr/>
        </p:nvSpPr>
        <p:spPr>
          <a:xfrm>
            <a:off x="520065" y="1259840"/>
            <a:ext cx="10927080" cy="5469890"/>
          </a:xfrm>
          <a:prstGeom prst="frame">
            <a:avLst>
              <a:gd name="adj1" fmla="val 4156"/>
            </a:avLst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4713" y="401140"/>
            <a:ext cx="2700609" cy="261610"/>
            <a:chOff x="537444" y="535301"/>
            <a:chExt cx="2700609" cy="261610"/>
          </a:xfrm>
        </p:grpSpPr>
        <p:sp>
          <p:nvSpPr>
            <p:cNvPr id="27" name="文本框 26"/>
            <p:cNvSpPr txBox="1"/>
            <p:nvPr/>
          </p:nvSpPr>
          <p:spPr>
            <a:xfrm>
              <a:off x="537444" y="535301"/>
              <a:ext cx="2366683" cy="22987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kumimoji="0" sz="1050" b="1" i="0" u="none" strike="noStrike" cap="none" spc="0" normalizeH="0" baseline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+mj-lt"/>
                  <a:ea typeface="+mj-ea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uLnTx/>
                  <a:uFillTx/>
                  <a:latin typeface="Hubot-Sans Black Wide" charset="0"/>
                  <a:ea typeface="Gilroy" panose="00000400000000000000" charset="0"/>
                  <a:cs typeface="+mn-cs"/>
                </a:rPr>
                <a:t>YOUR LOGO</a:t>
              </a:r>
              <a:endParaRPr kumimoji="0" lang="en-US" altLang="zh-CN" sz="9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ubot-Sans Black Wide" charset="0"/>
                <a:ea typeface="Gilroy" panose="00000400000000000000" charset="0"/>
                <a:cs typeface="+mn-cs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547301" y="535301"/>
              <a:ext cx="169075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dirty="0"/>
                <a:t>WPS  TEMPLATE</a:t>
              </a:r>
              <a:endParaRPr lang="en-US" altLang="zh-CN" sz="1100" dirty="0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49100" y="570155"/>
              <a:ext cx="0" cy="161365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26"/>
          <p:cNvSpPr txBox="1"/>
          <p:nvPr>
            <p:custDataLst>
              <p:tags r:id="rId1"/>
            </p:custDataLst>
          </p:nvPr>
        </p:nvSpPr>
        <p:spPr>
          <a:xfrm>
            <a:off x="1459865" y="400685"/>
            <a:ext cx="9986645" cy="39878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sp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charset="0"/>
              <a:ea typeface="Gilroy" panose="00000400000000000000" charset="0"/>
              <a:cs typeface="Century Gothic" panose="020B0502020202020204" charset="0"/>
            </a:endParaRPr>
          </a:p>
        </p:txBody>
      </p:sp>
      <p:pic>
        <p:nvPicPr>
          <p:cNvPr id="8" name="Picture 7" descr="Untitled-1.f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" y="102235"/>
            <a:ext cx="1191895" cy="1191260"/>
          </a:xfrm>
          <a:prstGeom prst="rect">
            <a:avLst/>
          </a:prstGeom>
        </p:spPr>
      </p:pic>
      <p:sp>
        <p:nvSpPr>
          <p:cNvPr id="25" name="文本框 2"/>
          <p:cNvSpPr txBox="1"/>
          <p:nvPr/>
        </p:nvSpPr>
        <p:spPr>
          <a:xfrm>
            <a:off x="1031875" y="1604010"/>
            <a:ext cx="10004425" cy="4843145"/>
          </a:xfrm>
          <a:prstGeom prst="rect">
            <a:avLst/>
          </a:prstGeom>
          <a:noFill/>
        </p:spPr>
        <p:txBody>
          <a:bodyPr wrap="square">
            <a:noAutofit/>
          </a:bodyPr>
          <a:p>
            <a:pPr algn="ju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Let us delve into the step-by-step process of planning a successful event together. </a:t>
            </a:r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I will share with you my personal  experience, during our Zoom presentatiin on Tuesday 23rd April, 2024 at 20:00 hrs, as l have staged numerous events with in, and outside the country.</a:t>
            </a:r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algn="just"/>
            <a:r>
              <a:rPr lang="en-US" altLang="zh-CN" sz="30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Let us discuss some 10 tips on staging a successful fundraising event:</a:t>
            </a:r>
            <a:endParaRPr lang="en-US" altLang="zh-CN" sz="3000" dirty="0">
              <a:solidFill>
                <a:schemeClr val="bg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5322" y="8890"/>
            <a:ext cx="8616678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3660" y="1050925"/>
            <a:ext cx="6619875" cy="49339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Picking the right date is as important as the event itself. 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algn="l"/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Some of the key issues to consider include the following: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Availability of key participants and guests.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Season and weather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Competing events (Religious, government or social)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Venue availability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School calendar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457200" indent="-457200" algn="l">
              <a:buFont typeface="+mj-lt"/>
              <a:buAutoNum type="alphaLcParenR"/>
            </a:pPr>
            <a:r>
              <a:rPr lang="en-US" sz="255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Fundraising goals to be linked to given milestones.</a:t>
            </a:r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algn="l"/>
            <a:endParaRPr lang="en-US" sz="255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6237288"/>
            <a:ext cx="3165195" cy="620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8810" y="6344665"/>
            <a:ext cx="2221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312229" y="6371684"/>
            <a:ext cx="5822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图文框 5"/>
          <p:cNvSpPr/>
          <p:nvPr/>
        </p:nvSpPr>
        <p:spPr>
          <a:xfrm>
            <a:off x="170815" y="704850"/>
            <a:ext cx="11920220" cy="5698490"/>
          </a:xfrm>
          <a:prstGeom prst="frame">
            <a:avLst>
              <a:gd name="adj1" fmla="val 4156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Picture 1" descr="C:\Users\GODMAT\Desktop\images\WhatsApp Image 2024-04-25 at 5.54.37 PM.jpegWhatsApp Image 2024-04-25 at 5.54.37 PM"/>
          <p:cNvPicPr>
            <a:picLocks noChangeAspect="1"/>
          </p:cNvPicPr>
          <p:nvPr/>
        </p:nvPicPr>
        <p:blipFill>
          <a:blip r:embed="rId1"/>
          <a:srcRect l="2694" r="2694"/>
          <a:stretch>
            <a:fillRect/>
          </a:stretch>
        </p:blipFill>
        <p:spPr>
          <a:xfrm>
            <a:off x="-875030" y="-1270"/>
            <a:ext cx="5916295" cy="6264910"/>
          </a:xfrm>
          <a:prstGeom prst="rect">
            <a:avLst/>
          </a:prstGeom>
        </p:spPr>
      </p:pic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5425"/>
            <a:ext cx="10732770" cy="6070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</a:rPr>
              <a:t> 01. Picking the Right Date</a:t>
            </a:r>
            <a:endParaRPr kumimoji="0" lang="en-US" altLang="zh-CN" sz="3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charset="0"/>
              <a:ea typeface="Gilroy" panose="00000400000000000000" charset="0"/>
              <a:cs typeface="Century Gothic" panose="020B0502020202020204" charset="0"/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0350" y="6337300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5322" y="8890"/>
            <a:ext cx="8616678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3660" y="1050925"/>
            <a:ext cx="6619875" cy="49339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Explore available venues based on related activities.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Venue should coincide with invited guests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Consider proximity to invited guests and relevance to the event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Contact Hall authorities and fix dates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Decorations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PA System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Sitting Arrangement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27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Entertainment</a:t>
            </a:r>
            <a:endParaRPr lang="en-US" sz="27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6237288"/>
            <a:ext cx="3165195" cy="620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8810" y="6344665"/>
            <a:ext cx="2221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312229" y="6371684"/>
            <a:ext cx="5822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图文框 5"/>
          <p:cNvSpPr/>
          <p:nvPr/>
        </p:nvSpPr>
        <p:spPr>
          <a:xfrm>
            <a:off x="170815" y="767715"/>
            <a:ext cx="11920220" cy="5635625"/>
          </a:xfrm>
          <a:prstGeom prst="frame">
            <a:avLst>
              <a:gd name="adj1" fmla="val 4156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Picture 1" descr="C:\Users\GODMAT\Desktop\images\WhatsApp Image 2024-04-25 at 5.59.53 PM.jpegWhatsApp Image 2024-04-25 at 5.59.53 PM"/>
          <p:cNvPicPr>
            <a:picLocks noChangeAspect="1"/>
          </p:cNvPicPr>
          <p:nvPr/>
        </p:nvPicPr>
        <p:blipFill>
          <a:blip r:embed="rId1"/>
          <a:srcRect l="2761" r="2761"/>
          <a:stretch>
            <a:fillRect/>
          </a:stretch>
        </p:blipFill>
        <p:spPr>
          <a:xfrm>
            <a:off x="635" y="980440"/>
            <a:ext cx="4977130" cy="5179695"/>
          </a:xfrm>
          <a:prstGeom prst="rect">
            <a:avLst/>
          </a:prstGeom>
        </p:spPr>
      </p:pic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5425"/>
            <a:ext cx="10732770" cy="6070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</a:rPr>
              <a:t> 02. Identification of Venues:</a:t>
            </a:r>
            <a:endParaRPr kumimoji="0" lang="en-US" altLang="zh-CN" sz="3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charset="0"/>
              <a:ea typeface="Gilroy" panose="00000400000000000000" charset="0"/>
              <a:cs typeface="Century Gothic" panose="020B0502020202020204" charset="0"/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0350" y="6337300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5322" y="8890"/>
            <a:ext cx="8616678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53660" y="1050925"/>
            <a:ext cx="6619875" cy="493395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/>
            <a:r>
              <a:rPr lang="en-US" sz="36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Form a committed organizing committee:</a:t>
            </a:r>
            <a:endParaRPr lang="en-US" sz="36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36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Identify names and notify them.</a:t>
            </a:r>
            <a:endParaRPr lang="en-US" sz="36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36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Invite them for briefing (Physical or Virtual).</a:t>
            </a:r>
            <a:endParaRPr lang="en-US" sz="36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  <a:p>
            <a:pPr marL="514350" indent="-514350" algn="l">
              <a:buFont typeface="+mj-lt"/>
              <a:buAutoNum type="alphaLcParenR"/>
            </a:pPr>
            <a:r>
              <a:rPr lang="en-US" sz="360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  <a:sym typeface="+mn-ea"/>
              </a:rPr>
              <a:t>Specify roles and responsibilities.</a:t>
            </a:r>
            <a:endParaRPr lang="en-US" sz="360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6237288"/>
            <a:ext cx="3165195" cy="620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808810" y="6344665"/>
            <a:ext cx="2221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312229" y="6371684"/>
            <a:ext cx="5822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图文框 5"/>
          <p:cNvSpPr/>
          <p:nvPr/>
        </p:nvSpPr>
        <p:spPr>
          <a:xfrm>
            <a:off x="170815" y="767715"/>
            <a:ext cx="11920220" cy="5635625"/>
          </a:xfrm>
          <a:prstGeom prst="frame">
            <a:avLst>
              <a:gd name="adj1" fmla="val 4156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Picture 1" descr="C:\Users\GODMAT\Desktop\images\WhatsApp Image 2024-04-25 at 6.03.18 PM.jpegWhatsApp Image 2024-04-25 at 6.03.18 PM"/>
          <p:cNvPicPr>
            <a:picLocks noChangeAspect="1"/>
          </p:cNvPicPr>
          <p:nvPr/>
        </p:nvPicPr>
        <p:blipFill>
          <a:blip r:embed="rId1"/>
          <a:srcRect l="2761" r="2761"/>
          <a:stretch>
            <a:fillRect/>
          </a:stretch>
        </p:blipFill>
        <p:spPr>
          <a:xfrm>
            <a:off x="635" y="980440"/>
            <a:ext cx="4977130" cy="5186680"/>
          </a:xfrm>
          <a:prstGeom prst="rect">
            <a:avLst/>
          </a:prstGeom>
        </p:spPr>
      </p:pic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5425"/>
            <a:ext cx="10732770" cy="6070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5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</a:rPr>
              <a:t> 03. Formation of organizing committee.</a:t>
            </a:r>
            <a:endParaRPr kumimoji="0" lang="en-US" altLang="zh-CN" sz="35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charset="0"/>
              <a:ea typeface="Gilroy" panose="00000400000000000000" charset="0"/>
              <a:cs typeface="Century Gothic" panose="020B0502020202020204" charset="0"/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0350" y="6337300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tsApp Image 2024-04-12 at 11.03.19 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5440" y="0"/>
            <a:ext cx="6766560" cy="685800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-635" y="915670"/>
            <a:ext cx="9970135" cy="5223510"/>
          </a:xfrm>
          <a:custGeom>
            <a:avLst/>
            <a:gdLst>
              <a:gd name="connsiteX0" fmla="*/ 0 w 2751732"/>
              <a:gd name="connsiteY0" fmla="*/ 0 h 4476190"/>
              <a:gd name="connsiteX1" fmla="*/ 2751732 w 2751732"/>
              <a:gd name="connsiteY1" fmla="*/ 0 h 4476190"/>
              <a:gd name="connsiteX2" fmla="*/ 2751732 w 2751732"/>
              <a:gd name="connsiteY2" fmla="*/ 4476190 h 4476190"/>
              <a:gd name="connsiteX3" fmla="*/ 0 w 2751732"/>
              <a:gd name="connsiteY3" fmla="*/ 4476190 h 44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732" h="4476190">
                <a:moveTo>
                  <a:pt x="0" y="0"/>
                </a:moveTo>
                <a:lnTo>
                  <a:pt x="2751732" y="0"/>
                </a:lnTo>
                <a:lnTo>
                  <a:pt x="2751732" y="4476190"/>
                </a:lnTo>
                <a:lnTo>
                  <a:pt x="0" y="447619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1585770" y="1444759"/>
            <a:ext cx="0" cy="166188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1476634" y="3283833"/>
            <a:ext cx="218272" cy="218272"/>
            <a:chOff x="3258457" y="812800"/>
            <a:chExt cx="319314" cy="319314"/>
          </a:xfrm>
        </p:grpSpPr>
        <p:sp>
          <p:nvSpPr>
            <p:cNvPr id="31" name="椭圆 30"/>
            <p:cNvSpPr/>
            <p:nvPr/>
          </p:nvSpPr>
          <p:spPr>
            <a:xfrm>
              <a:off x="3258457" y="812800"/>
              <a:ext cx="319314" cy="319314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olid"/>
            </a:ln>
            <a:effectLst>
              <a:outerShdw blurRad="203200" dist="101600" dir="8100000" algn="tr" rotWithShape="0">
                <a:srgbClr val="FF5DA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箭头: V 形 31"/>
            <p:cNvSpPr/>
            <p:nvPr/>
          </p:nvSpPr>
          <p:spPr>
            <a:xfrm rot="5400000">
              <a:off x="3361535" y="905159"/>
              <a:ext cx="113159" cy="134597"/>
            </a:xfrm>
            <a:prstGeom prst="chevron">
              <a:avLst/>
            </a:prstGeom>
            <a:solidFill>
              <a:schemeClr val="accent1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" name="Text Box 99"/>
          <p:cNvSpPr txBox="1"/>
          <p:nvPr/>
        </p:nvSpPr>
        <p:spPr>
          <a:xfrm>
            <a:off x="228600" y="1000125"/>
            <a:ext cx="9708515" cy="463994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just">
              <a:lnSpc>
                <a:spcPct val="100000"/>
              </a:lnSpc>
            </a:pPr>
            <a:r>
              <a:rPr lang="en-US" sz="26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Define potential sponsors and areas of cooperation:</a:t>
            </a: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r>
              <a:rPr lang="en-US" sz="2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i. Religious: </a:t>
            </a:r>
            <a:r>
              <a:rPr lang="en-US" sz="26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List down all religious institutions which can participate – At least 20.</a:t>
            </a: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r>
              <a:rPr lang="en-US" sz="26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List down religious personnel to the dot at different levels: (National – 5, Regional- 50, Local).</a:t>
            </a: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r>
              <a:rPr lang="en-US" sz="2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ii. Government:</a:t>
            </a:r>
            <a:r>
              <a:rPr lang="en-US" sz="26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 (National – 2, Regional -  15, District – 10, Ward – 10).</a:t>
            </a: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r>
              <a:rPr lang="en-US" sz="26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iii. Other Institutions: (</a:t>
            </a:r>
            <a:r>
              <a:rPr lang="en-US" sz="26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Financial institutions - 15, NGOs involved in education or health – 15, Hospitality industry such as hotels, Other service providers dealing with the school.</a:t>
            </a:r>
            <a:endParaRPr lang="en-US" sz="26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5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04. Sponsorship and Donor engagement</a:t>
            </a:r>
            <a:endParaRPr lang="en-US" altLang="zh-CN" sz="35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1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WhatsApp Image 2024-04-12 at 11.03.19 AM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5440" y="0"/>
            <a:ext cx="6766560" cy="6858000"/>
          </a:xfrm>
          <a:prstGeom prst="rect">
            <a:avLst/>
          </a:prstGeom>
        </p:spPr>
      </p:pic>
      <p:sp>
        <p:nvSpPr>
          <p:cNvPr id="2" name="任意多边形: 形状 1"/>
          <p:cNvSpPr/>
          <p:nvPr/>
        </p:nvSpPr>
        <p:spPr>
          <a:xfrm>
            <a:off x="-635" y="915670"/>
            <a:ext cx="9662795" cy="5111750"/>
          </a:xfrm>
          <a:custGeom>
            <a:avLst/>
            <a:gdLst>
              <a:gd name="connsiteX0" fmla="*/ 0 w 2751732"/>
              <a:gd name="connsiteY0" fmla="*/ 0 h 4476190"/>
              <a:gd name="connsiteX1" fmla="*/ 2751732 w 2751732"/>
              <a:gd name="connsiteY1" fmla="*/ 0 h 4476190"/>
              <a:gd name="connsiteX2" fmla="*/ 2751732 w 2751732"/>
              <a:gd name="connsiteY2" fmla="*/ 4476190 h 4476190"/>
              <a:gd name="connsiteX3" fmla="*/ 0 w 2751732"/>
              <a:gd name="connsiteY3" fmla="*/ 4476190 h 4476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1732" h="4476190">
                <a:moveTo>
                  <a:pt x="0" y="0"/>
                </a:moveTo>
                <a:lnTo>
                  <a:pt x="2751732" y="0"/>
                </a:lnTo>
                <a:lnTo>
                  <a:pt x="2751732" y="4476190"/>
                </a:lnTo>
                <a:lnTo>
                  <a:pt x="0" y="4476190"/>
                </a:lnTo>
                <a:close/>
              </a:path>
            </a:pathLst>
          </a:cu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1585770" y="1444759"/>
            <a:ext cx="0" cy="1661886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11476634" y="3283833"/>
            <a:ext cx="218272" cy="218272"/>
            <a:chOff x="3258457" y="812800"/>
            <a:chExt cx="319314" cy="319314"/>
          </a:xfrm>
        </p:grpSpPr>
        <p:sp>
          <p:nvSpPr>
            <p:cNvPr id="31" name="椭圆 30"/>
            <p:cNvSpPr/>
            <p:nvPr/>
          </p:nvSpPr>
          <p:spPr>
            <a:xfrm>
              <a:off x="3258457" y="812800"/>
              <a:ext cx="319314" cy="319314"/>
            </a:xfrm>
            <a:prstGeom prst="ellipse">
              <a:avLst/>
            </a:prstGeom>
            <a:noFill/>
            <a:ln>
              <a:solidFill>
                <a:schemeClr val="accent1"/>
              </a:solidFill>
              <a:prstDash val="solid"/>
            </a:ln>
            <a:effectLst>
              <a:outerShdw blurRad="203200" dist="101600" dir="8100000" algn="tr" rotWithShape="0">
                <a:srgbClr val="FF5DA9">
                  <a:alpha val="1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箭头: V 形 31"/>
            <p:cNvSpPr/>
            <p:nvPr/>
          </p:nvSpPr>
          <p:spPr>
            <a:xfrm rot="5400000">
              <a:off x="3361535" y="905159"/>
              <a:ext cx="113159" cy="134597"/>
            </a:xfrm>
            <a:prstGeom prst="chevron">
              <a:avLst/>
            </a:prstGeom>
            <a:solidFill>
              <a:schemeClr val="accent1"/>
            </a:solidFill>
            <a:ln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0" name="Text Box 99"/>
          <p:cNvSpPr txBox="1"/>
          <p:nvPr/>
        </p:nvSpPr>
        <p:spPr>
          <a:xfrm>
            <a:off x="260350" y="1190625"/>
            <a:ext cx="9215120" cy="4607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indent="0" algn="just">
              <a:lnSpc>
                <a:spcPct val="100000"/>
              </a:lnSpc>
            </a:pPr>
            <a:r>
              <a:rPr lang="en-US" sz="30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iv. Others:</a:t>
            </a:r>
            <a:endParaRPr lang="en-US" sz="30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sz="30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Current staff and Management </a:t>
            </a: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sz="30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Media </a:t>
            </a: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sz="30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Other individuals to be specified </a:t>
            </a: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indent="0" algn="just">
              <a:lnSpc>
                <a:spcPct val="100000"/>
              </a:lnSpc>
            </a:pPr>
            <a:r>
              <a:rPr lang="en-US" sz="3000" b="1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Define what will be required of each category:</a:t>
            </a:r>
            <a:endParaRPr lang="en-US" sz="3000" b="1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sz="30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Support in kind such as publicity, equipment, facilities e.t.c</a:t>
            </a: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  <a:p>
            <a:pPr marL="457200" indent="-457200" algn="just">
              <a:lnSpc>
                <a:spcPct val="100000"/>
              </a:lnSpc>
              <a:buFont typeface="Wingdings" panose="05000000000000000000" charset="0"/>
              <a:buChar char="§"/>
            </a:pPr>
            <a:r>
              <a:rPr lang="en-US" sz="3000" b="0">
                <a:solidFill>
                  <a:schemeClr val="bg1"/>
                </a:solidFill>
                <a:latin typeface="Century Gothic" panose="020B0502020202020204" charset="0"/>
                <a:ea typeface="SimSun" panose="02010600030101010101" pitchFamily="2" charset="-122"/>
                <a:cs typeface="Century Gothic" panose="020B0502020202020204" charset="0"/>
              </a:rPr>
              <a:t>Support in cash.</a:t>
            </a:r>
            <a:endParaRPr lang="en-US" sz="3000" b="0">
              <a:solidFill>
                <a:schemeClr val="bg1"/>
              </a:solidFill>
              <a:latin typeface="Century Gothic" panose="020B0502020202020204" charset="0"/>
              <a:ea typeface="SimSun" panose="02010600030101010101" pitchFamily="2" charset="-122"/>
              <a:cs typeface="Century Gothic" panose="020B0502020202020204" charset="0"/>
            </a:endParaRPr>
          </a:p>
        </p:txBody>
      </p:sp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5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Conti...</a:t>
            </a:r>
            <a:endParaRPr lang="en-US" altLang="zh-CN" sz="35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  <p:sp>
        <p:nvSpPr>
          <p:cNvPr id="11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5322" y="8890"/>
            <a:ext cx="8616678" cy="6858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081246" y="370402"/>
            <a:ext cx="23666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PRESENTATION</a:t>
            </a:r>
            <a:endParaRPr lang="en-US" altLang="zh-CN" sz="1200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altLang="zh-CN" sz="1200" dirty="0">
                <a:solidFill>
                  <a:schemeClr val="bg1"/>
                </a:solidFill>
                <a:latin typeface="+mj-lt"/>
              </a:rPr>
              <a:t>//SLIDE</a:t>
            </a:r>
            <a:endParaRPr lang="zh-CN" alt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37785" y="1114425"/>
            <a:ext cx="6556375" cy="46475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just">
              <a:buFont typeface="Wingdings" panose="05000000000000000000" charset="0"/>
              <a:buNone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Promoting the event: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Direct mails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Bulk SMS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Radio: 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TV: 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Social Media: 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Churches or Mosque: 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Paper based: Banners, posters and flyers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  <a:p>
            <a:pPr marL="457200" indent="-457200" algn="just">
              <a:buFont typeface="Wingdings" panose="05000000000000000000" charset="0"/>
              <a:buChar char="§"/>
            </a:pPr>
            <a:r>
              <a:rPr lang="en-US" sz="3000">
                <a:solidFill>
                  <a:schemeClr val="bg1"/>
                </a:solidFill>
                <a:latin typeface="Montserrat" charset="0"/>
                <a:ea typeface="SimSun" panose="02010600030101010101" pitchFamily="2" charset="-122"/>
                <a:cs typeface="Montserrat" charset="0"/>
                <a:sym typeface="+mn-ea"/>
              </a:rPr>
              <a:t>Road show PA.</a:t>
            </a:r>
            <a:endParaRPr lang="en-US" sz="3000">
              <a:solidFill>
                <a:schemeClr val="bg1"/>
              </a:solidFill>
              <a:latin typeface="Montserrat" charset="0"/>
              <a:ea typeface="SimSun" panose="02010600030101010101" pitchFamily="2" charset="-122"/>
              <a:cs typeface="Montserrat" charset="0"/>
              <a:sym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" y="6237288"/>
            <a:ext cx="3165195" cy="6207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Users\GODMAT\Desktop\images\WhatsApp Image 2024-04-25 at 11.52.35 AM.jpegWhatsApp Image 2024-04-25 at 11.52.35 AM"/>
          <p:cNvPicPr>
            <a:picLocks noChangeAspect="1"/>
          </p:cNvPicPr>
          <p:nvPr/>
        </p:nvPicPr>
        <p:blipFill>
          <a:blip r:embed="rId1"/>
          <a:srcRect l="1374" r="1374"/>
          <a:stretch>
            <a:fillRect/>
          </a:stretch>
        </p:blipFill>
        <p:spPr>
          <a:xfrm>
            <a:off x="-1220470" y="-102235"/>
            <a:ext cx="6231255" cy="6244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08810" y="6344665"/>
            <a:ext cx="22215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dirty="0">
                <a:solidFill>
                  <a:schemeClr val="bg1"/>
                </a:solidFill>
              </a:rPr>
              <a:t>Presentations are communication tools 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312229" y="6371684"/>
            <a:ext cx="5822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图文框 5"/>
          <p:cNvSpPr/>
          <p:nvPr/>
        </p:nvSpPr>
        <p:spPr>
          <a:xfrm>
            <a:off x="-306705" y="672465"/>
            <a:ext cx="12837795" cy="5616575"/>
          </a:xfrm>
          <a:prstGeom prst="frame">
            <a:avLst>
              <a:gd name="adj1" fmla="val 4156"/>
            </a:avLst>
          </a:prstGeom>
          <a:solidFill>
            <a:schemeClr val="bg1"/>
          </a:solidFill>
          <a:ln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26"/>
          <p:cNvSpPr txBox="1"/>
          <p:nvPr>
            <p:custDataLst>
              <p:tags r:id="rId2"/>
            </p:custDataLst>
          </p:nvPr>
        </p:nvSpPr>
        <p:spPr>
          <a:xfrm>
            <a:off x="1459865" y="226695"/>
            <a:ext cx="10732770" cy="60579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0" scaled="0"/>
          </a:gradFill>
        </p:spPr>
        <p:txBody>
          <a:bodyPr vert="horz" wrap="square" rtlCol="0">
            <a:noAutofit/>
          </a:bodyPr>
          <a:lstStyle>
            <a:defPPr>
              <a:defRPr lang="zh-CN"/>
            </a:defPPr>
            <a:lvl1pPr>
              <a:defRPr kumimoji="0" sz="1050" b="1" i="0" u="none" strike="noStrike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500" noProof="0" dirty="0">
                <a:solidFill>
                  <a:schemeClr val="bg1"/>
                </a:solidFill>
                <a:latin typeface="Century Gothic" panose="020B0502020202020204" charset="0"/>
                <a:ea typeface="Gilroy" panose="00000400000000000000" charset="0"/>
                <a:cs typeface="Century Gothic" panose="020B0502020202020204" charset="0"/>
                <a:sym typeface="+mn-ea"/>
              </a:rPr>
              <a:t>  05. Define mobilization strategy and tool</a:t>
            </a:r>
            <a:endParaRPr lang="en-US" altLang="zh-CN" sz="3500" noProof="0" dirty="0">
              <a:solidFill>
                <a:schemeClr val="bg1"/>
              </a:solidFill>
              <a:latin typeface="Century Gothic" panose="020B0502020202020204" charset="0"/>
              <a:ea typeface="Gilroy" panose="00000400000000000000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6136640"/>
            <a:ext cx="12192000" cy="7213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olid"/>
          </a:ln>
          <a:effectLst>
            <a:outerShdw blurRad="203200" dist="101600" dir="8100000" algn="tr" rotWithShape="0">
              <a:srgbClr val="FF5DA9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highlight>
                <a:srgbClr val="808000"/>
              </a:highlight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60350" y="6289675"/>
            <a:ext cx="1179893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FUNDRAISING EVENT PREPARATIONS RESOURCE MOBILISATION ALTERNATIVES</a:t>
            </a:r>
            <a:endParaRPr lang="en-US" sz="2200" b="1">
              <a:solidFill>
                <a:schemeClr val="bg1"/>
              </a:solidFill>
            </a:endParaRPr>
          </a:p>
        </p:txBody>
      </p:sp>
      <p:pic>
        <p:nvPicPr>
          <p:cNvPr id="9" name="Picture 8" descr="Untitled-1.f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-635"/>
            <a:ext cx="1191895" cy="11912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5.2.10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068659b2-b470-451f-817e-30251c6c54ae"/>
  <p:tag name="COMMONDATA" val="eyJoZGlkIjoiYzhkMjg0NDA1MzdiYTViNDBhYWU0YmMwMWY1YWViMDYifQ=="/>
</p:tagLst>
</file>

<file path=ppt/tags/tag2.xml><?xml version="1.0" encoding="utf-8"?>
<p:tagLst xmlns:p="http://schemas.openxmlformats.org/presentationml/2006/main">
  <p:tag name="PA" val="v5.2.10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0F0"/>
      </a:accent1>
      <a:accent2>
        <a:srgbClr val="FF73A7"/>
      </a:accent2>
      <a:accent3>
        <a:srgbClr val="FFCD4E"/>
      </a:accent3>
      <a:accent4>
        <a:srgbClr val="FFB458"/>
      </a:accent4>
      <a:accent5>
        <a:srgbClr val="FAFAFA"/>
      </a:accent5>
      <a:accent6>
        <a:srgbClr val="70AD47"/>
      </a:accent6>
      <a:hlink>
        <a:srgbClr val="0563C1"/>
      </a:hlink>
      <a:folHlink>
        <a:srgbClr val="954F72"/>
      </a:folHlink>
    </a:clrScheme>
    <a:fontScheme name="海外商务风01">
      <a:majorFont>
        <a:latin typeface="Hubot-Sans Black Wide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  <a:prstDash val="solid"/>
        </a:ln>
        <a:effectLst>
          <a:outerShdw blurRad="203200" dist="101600" dir="8100000" algn="tr" rotWithShape="0">
            <a:srgbClr val="FF5DA9">
              <a:alpha val="1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roy"/>
        <a:ea typeface=""/>
        <a:cs typeface=""/>
        <a:font script="Jpan" typeface="游ゴシック"/>
        <a:font script="Hang" typeface="맑은 고딕"/>
        <a:font script="Hans" typeface="Gilroy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roy"/>
        <a:ea typeface=""/>
        <a:cs typeface=""/>
        <a:font script="Jpan" typeface="ＭＳ Ｐゴシック"/>
        <a:font script="Hang" typeface="맑은 고딕"/>
        <a:font script="Hans" typeface="Gilroy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B0F0"/>
    </a:accent1>
    <a:accent2>
      <a:srgbClr val="FF73A7"/>
    </a:accent2>
    <a:accent3>
      <a:srgbClr val="FFCD4E"/>
    </a:accent3>
    <a:accent4>
      <a:srgbClr val="FFB458"/>
    </a:accent4>
    <a:accent5>
      <a:srgbClr val="FAFAFA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B0F0"/>
    </a:accent1>
    <a:accent2>
      <a:srgbClr val="FF73A7"/>
    </a:accent2>
    <a:accent3>
      <a:srgbClr val="FFCD4E"/>
    </a:accent3>
    <a:accent4>
      <a:srgbClr val="FFB458"/>
    </a:accent4>
    <a:accent5>
      <a:srgbClr val="FAFAFA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0B0F0"/>
    </a:accent1>
    <a:accent2>
      <a:srgbClr val="FF73A7"/>
    </a:accent2>
    <a:accent3>
      <a:srgbClr val="FFCD4E"/>
    </a:accent3>
    <a:accent4>
      <a:srgbClr val="FFB458"/>
    </a:accent4>
    <a:accent5>
      <a:srgbClr val="FAFAFA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5671</Words>
  <Application>WPS Presentation</Application>
  <PresentationFormat>宽屏</PresentationFormat>
  <Paragraphs>228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44" baseType="lpstr">
      <vt:lpstr>Arial</vt:lpstr>
      <vt:lpstr>SimSun</vt:lpstr>
      <vt:lpstr>Wingdings</vt:lpstr>
      <vt:lpstr>Gilroy</vt:lpstr>
      <vt:lpstr>Arial Black</vt:lpstr>
      <vt:lpstr>Adobe Gothic Std B</vt:lpstr>
      <vt:lpstr>Hubot-Sans Black Wide</vt:lpstr>
      <vt:lpstr>Segoe Print</vt:lpstr>
      <vt:lpstr>Montserrat</vt:lpstr>
      <vt:lpstr>Microsoft YaHei</vt:lpstr>
      <vt:lpstr>Arial Unicode MS</vt:lpstr>
      <vt:lpstr>Bell MT</vt:lpstr>
      <vt:lpstr>Bodoni MT</vt:lpstr>
      <vt:lpstr>Book Antiqua</vt:lpstr>
      <vt:lpstr>Bookman Old Style</vt:lpstr>
      <vt:lpstr>Bernard MT Condensed</vt:lpstr>
      <vt:lpstr>Bauhaus 93</vt:lpstr>
      <vt:lpstr>Centaur</vt:lpstr>
      <vt:lpstr>Castellar</vt:lpstr>
      <vt:lpstr>Candara</vt:lpstr>
      <vt:lpstr>Comic Sans MS</vt:lpstr>
      <vt:lpstr>Consolas</vt:lpstr>
      <vt:lpstr>Constantia</vt:lpstr>
      <vt:lpstr>Cambria Math</vt:lpstr>
      <vt:lpstr>Century Schoolbook</vt:lpstr>
      <vt:lpstr>Century Gothic</vt:lpstr>
      <vt:lpstr>Century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hui ming</dc:creator>
  <cp:lastModifiedBy>God Mat</cp:lastModifiedBy>
  <cp:revision>137</cp:revision>
  <dcterms:created xsi:type="dcterms:W3CDTF">2022-06-26T21:27:00Z</dcterms:created>
  <dcterms:modified xsi:type="dcterms:W3CDTF">2024-04-26T14:22:28Z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4A9F9AC5741E42FCA5AC0C0652FE08CB_13</vt:lpwstr>
  </property>
  <property fmtid="{D5CDD505-2E9C-101B-9397-08002B2CF9AE}" pid="3" name="KSOProductBuildVer">
    <vt:lpwstr>1033-12.2.0.16731</vt:lpwstr>
  </property>
</Properties>
</file>